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4"/>
  </p:notesMasterIdLst>
  <p:handoutMasterIdLst>
    <p:handoutMasterId r:id="rId65"/>
  </p:handoutMasterIdLst>
  <p:sldIdLst>
    <p:sldId id="256" r:id="rId2"/>
    <p:sldId id="364" r:id="rId3"/>
    <p:sldId id="541" r:id="rId4"/>
    <p:sldId id="542" r:id="rId5"/>
    <p:sldId id="367" r:id="rId6"/>
    <p:sldId id="543" r:id="rId7"/>
    <p:sldId id="544" r:id="rId8"/>
    <p:sldId id="371" r:id="rId9"/>
    <p:sldId id="545" r:id="rId10"/>
    <p:sldId id="546" r:id="rId11"/>
    <p:sldId id="377" r:id="rId12"/>
    <p:sldId id="547" r:id="rId13"/>
    <p:sldId id="585" r:id="rId14"/>
    <p:sldId id="374" r:id="rId15"/>
    <p:sldId id="549" r:id="rId16"/>
    <p:sldId id="550" r:id="rId17"/>
    <p:sldId id="379" r:id="rId18"/>
    <p:sldId id="551" r:id="rId19"/>
    <p:sldId id="552" r:id="rId20"/>
    <p:sldId id="382" r:id="rId21"/>
    <p:sldId id="553" r:id="rId22"/>
    <p:sldId id="554" r:id="rId23"/>
    <p:sldId id="385" r:id="rId24"/>
    <p:sldId id="555" r:id="rId25"/>
    <p:sldId id="556" r:id="rId26"/>
    <p:sldId id="289" r:id="rId27"/>
    <p:sldId id="559" r:id="rId28"/>
    <p:sldId id="560" r:id="rId29"/>
    <p:sldId id="388" r:id="rId30"/>
    <p:sldId id="561" r:id="rId31"/>
    <p:sldId id="562" r:id="rId32"/>
    <p:sldId id="297" r:id="rId33"/>
    <p:sldId id="563" r:id="rId34"/>
    <p:sldId id="564" r:id="rId35"/>
    <p:sldId id="301" r:id="rId36"/>
    <p:sldId id="565" r:id="rId37"/>
    <p:sldId id="566" r:id="rId38"/>
    <p:sldId id="391" r:id="rId39"/>
    <p:sldId id="567" r:id="rId40"/>
    <p:sldId id="586" r:id="rId41"/>
    <p:sldId id="394" r:id="rId42"/>
    <p:sldId id="583" r:id="rId43"/>
    <p:sldId id="584" r:id="rId44"/>
    <p:sldId id="397" r:id="rId45"/>
    <p:sldId id="571" r:id="rId46"/>
    <p:sldId id="572" r:id="rId47"/>
    <p:sldId id="400" r:id="rId48"/>
    <p:sldId id="573" r:id="rId49"/>
    <p:sldId id="574" r:id="rId50"/>
    <p:sldId id="403" r:id="rId51"/>
    <p:sldId id="575" r:id="rId52"/>
    <p:sldId id="576" r:id="rId53"/>
    <p:sldId id="406" r:id="rId54"/>
    <p:sldId id="577" r:id="rId55"/>
    <p:sldId id="578" r:id="rId56"/>
    <p:sldId id="358" r:id="rId57"/>
    <p:sldId id="579" r:id="rId58"/>
    <p:sldId id="580" r:id="rId59"/>
    <p:sldId id="361" r:id="rId60"/>
    <p:sldId id="581" r:id="rId61"/>
    <p:sldId id="587" r:id="rId62"/>
    <p:sldId id="341" r:id="rId63"/>
  </p:sldIdLst>
  <p:sldSz cx="9144000" cy="6858000" type="screen4x3"/>
  <p:notesSz cx="6881813" cy="9296400"/>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928">
          <p15:clr>
            <a:srgbClr val="A4A3A4"/>
          </p15:clr>
        </p15:guide>
        <p15:guide id="2" pos="21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eorge Georgiev" initials="GG" lastIdx="1" clrIdx="0"/>
  <p:cmAuthor id="1" name="Todor Stoyanov" initials="T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BCC00"/>
    <a:srgbClr val="9ED000"/>
    <a:srgbClr val="F4FCD8"/>
    <a:srgbClr val="E8FFC8"/>
    <a:srgbClr val="FAF7C8"/>
    <a:srgbClr val="FAF8C8"/>
    <a:srgbClr val="F5FFC2"/>
    <a:srgbClr val="EBFFD2"/>
    <a:srgbClr val="EBFF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56" autoAdjust="0"/>
    <p:restoredTop sz="94451" autoAdjust="0"/>
  </p:normalViewPr>
  <p:slideViewPr>
    <p:cSldViewPr>
      <p:cViewPr varScale="1">
        <p:scale>
          <a:sx n="71" d="100"/>
          <a:sy n="71" d="100"/>
        </p:scale>
        <p:origin x="-1122"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2544"/>
    </p:cViewPr>
  </p:sorterViewPr>
  <p:notesViewPr>
    <p:cSldViewPr>
      <p:cViewPr varScale="1">
        <p:scale>
          <a:sx n="84" d="100"/>
          <a:sy n="84" d="100"/>
        </p:scale>
        <p:origin x="-3162" y="-78"/>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11/24/2013</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11/24/2013</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2537776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cademy.teleri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hyperlink" Target="http://windows.microsoft.com/en-Us/windows-vista/what-is-disk-defragmentatio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en.wikipedia.org/wiki/Cable" TargetMode="External"/><Relationship Id="rId2" Type="http://schemas.openxmlformats.org/officeDocument/2006/relationships/hyperlink" Target="http://en.wikipedia.org/wiki/Computer_network" TargetMode="External"/><Relationship Id="rId1" Type="http://schemas.openxmlformats.org/officeDocument/2006/relationships/slideLayout" Target="../slideLayouts/slideLayout2.xml"/><Relationship Id="rId5" Type="http://schemas.openxmlformats.org/officeDocument/2006/relationships/hyperlink" Target="http://en.wikipedia.org/wiki/Serial_communication" TargetMode="External"/><Relationship Id="rId4" Type="http://schemas.openxmlformats.org/officeDocument/2006/relationships/hyperlink" Target="http://en.wikipedia.org/wiki/Synchronization"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jpeg"/><Relationship Id="rId2" Type="http://schemas.openxmlformats.org/officeDocument/2006/relationships/image" Target="../media/image17.jpeg"/><Relationship Id="rId16"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21.jpeg"/><Relationship Id="rId11" Type="http://schemas.openxmlformats.org/officeDocument/2006/relationships/image" Target="../media/image26.png"/><Relationship Id="rId5" Type="http://schemas.openxmlformats.org/officeDocument/2006/relationships/image" Target="../media/image20.jpeg"/><Relationship Id="rId15" Type="http://schemas.openxmlformats.org/officeDocument/2006/relationships/image" Target="../media/image30.png"/><Relationship Id="rId10" Type="http://schemas.openxmlformats.org/officeDocument/2006/relationships/image" Target="../media/image25.jpeg"/><Relationship Id="rId4" Type="http://schemas.openxmlformats.org/officeDocument/2006/relationships/image" Target="../media/image19.png"/><Relationship Id="rId9" Type="http://schemas.openxmlformats.org/officeDocument/2006/relationships/image" Target="../media/image24.jpeg"/><Relationship Id="rId14" Type="http://schemas.openxmlformats.org/officeDocument/2006/relationships/image" Target="../media/image2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ki/Eclipse_Public_License" TargetMode="External"/><Relationship Id="rId7" Type="http://schemas.openxmlformats.org/officeDocument/2006/relationships/hyperlink" Target="http://en.wikipedia.org/wiki/Symbian" TargetMode="External"/><Relationship Id="rId2" Type="http://schemas.openxmlformats.org/officeDocument/2006/relationships/hyperlink" Target="http://en.wikipedia.org/wiki/Open-source_software" TargetMode="External"/><Relationship Id="rId1" Type="http://schemas.openxmlformats.org/officeDocument/2006/relationships/slideLayout" Target="../slideLayouts/slideLayout2.xml"/><Relationship Id="rId6" Type="http://schemas.openxmlformats.org/officeDocument/2006/relationships/hyperlink" Target="http://en.wikipedia.org/wiki/Smartphone" TargetMode="External"/><Relationship Id="rId5" Type="http://schemas.openxmlformats.org/officeDocument/2006/relationships/hyperlink" Target="http://en.wikipedia.org/wiki/Computing_platform" TargetMode="External"/><Relationship Id="rId4" Type="http://schemas.openxmlformats.org/officeDocument/2006/relationships/hyperlink" Target="http://en.wikipedia.org/wiki/Mobile_operating_syste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en.wikipedia.org/wiki/Dual_Vee_Model" TargetMode="External"/><Relationship Id="rId7" Type="http://schemas.openxmlformats.org/officeDocument/2006/relationships/hyperlink" Target="http://en.wikipedia.org/wiki/Scrum_(software_development)" TargetMode="External"/><Relationship Id="rId2" Type="http://schemas.openxmlformats.org/officeDocument/2006/relationships/hyperlink" Target="http://en.wikipedia.org/wiki/List_of_Microsoft_codenames" TargetMode="External"/><Relationship Id="rId1" Type="http://schemas.openxmlformats.org/officeDocument/2006/relationships/slideLayout" Target="../slideLayouts/slideLayout2.xml"/><Relationship Id="rId6" Type="http://schemas.openxmlformats.org/officeDocument/2006/relationships/hyperlink" Target="http://en.wikipedia.org/wiki/Agile_software_development" TargetMode="External"/><Relationship Id="rId5" Type="http://schemas.openxmlformats.org/officeDocument/2006/relationships/hyperlink" Target="http://en.wikipedia.org/wiki/Spiral_model" TargetMode="External"/><Relationship Id="rId4" Type="http://schemas.openxmlformats.org/officeDocument/2006/relationships/hyperlink" Target="http://goo.gl/f9tgGx"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41.png"/><Relationship Id="rId3" Type="http://schemas.microsoft.com/office/2007/relationships/hdphoto" Target="../media/hdphoto3.wdp"/><Relationship Id="rId7" Type="http://schemas.openxmlformats.org/officeDocument/2006/relationships/image" Target="../media/image36.jpeg"/><Relationship Id="rId12" Type="http://schemas.openxmlformats.org/officeDocument/2006/relationships/image" Target="../media/image40.jpe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5.jpeg"/><Relationship Id="rId11" Type="http://schemas.openxmlformats.org/officeDocument/2006/relationships/image" Target="../media/image39.jpeg"/><Relationship Id="rId5" Type="http://schemas.microsoft.com/office/2007/relationships/hdphoto" Target="../media/hdphoto4.wdp"/><Relationship Id="rId10" Type="http://schemas.openxmlformats.org/officeDocument/2006/relationships/image" Target="../media/image38.jpeg"/><Relationship Id="rId4" Type="http://schemas.openxmlformats.org/officeDocument/2006/relationships/image" Target="../media/image34.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ategory:Lossless_compression_algorithms" TargetMode="External"/><Relationship Id="rId3" Type="http://schemas.openxmlformats.org/officeDocument/2006/relationships/hyperlink" Target="http://en.wikipedia.org/wiki/Algorithm" TargetMode="External"/><Relationship Id="rId7" Type="http://schemas.openxmlformats.org/officeDocument/2006/relationships/hyperlink" Target="http://en.wikipedia.org/wiki/Huffman_coding" TargetMode="External"/><Relationship Id="rId2" Type="http://schemas.openxmlformats.org/officeDocument/2006/relationships/hyperlink" Target="http://en.wikipedia.org/wiki/Lossless_data_compression" TargetMode="External"/><Relationship Id="rId1" Type="http://schemas.openxmlformats.org/officeDocument/2006/relationships/slideLayout" Target="../slideLayouts/slideLayout2.xml"/><Relationship Id="rId6" Type="http://schemas.openxmlformats.org/officeDocument/2006/relationships/hyperlink" Target="http://en.wikipedia.org/wiki/LZ77_and_LZ78" TargetMode="External"/><Relationship Id="rId5" Type="http://schemas.openxmlformats.org/officeDocument/2006/relationships/hyperlink" Target="http://en.wikipedia.org/wiki/Data_compression" TargetMode="External"/><Relationship Id="rId4" Type="http://schemas.openxmlformats.org/officeDocument/2006/relationships/hyperlink" Target="http://en.wikipedia.org/wiki/GIF" TargetMode="External"/><Relationship Id="rId9" Type="http://schemas.openxmlformats.org/officeDocument/2006/relationships/hyperlink" Target="http://en.wikipedia.org/wiki/Category:Lossy_compression_algorithm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en.wikipedia.org/wiki/ASCI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6.wdp"/><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en.wikipedia.org/wiki/Vector_graphics" TargetMode="External"/><Relationship Id="rId2" Type="http://schemas.openxmlformats.org/officeDocument/2006/relationships/hyperlink" Target="http://en.wikipedia.org/wiki/Raster_graphic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en.wikipedia.org/wiki/Database"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en.wikipedia.org/wiki/Collaborative_software" TargetMode="External"/><Relationship Id="rId3" Type="http://schemas.openxmlformats.org/officeDocument/2006/relationships/hyperlink" Target="http://en.wikipedia.org/wiki/Electronic_publishing" TargetMode="External"/><Relationship Id="rId7" Type="http://schemas.openxmlformats.org/officeDocument/2006/relationships/hyperlink" Target="http://en.wikipedia.org/wiki/Workflow" TargetMode="External"/><Relationship Id="rId2" Type="http://schemas.openxmlformats.org/officeDocument/2006/relationships/hyperlink" Target="http://en.wikipedia.org/wiki/Computer_program" TargetMode="External"/><Relationship Id="rId1" Type="http://schemas.openxmlformats.org/officeDocument/2006/relationships/slideLayout" Target="../slideLayouts/slideLayout2.xml"/><Relationship Id="rId6" Type="http://schemas.openxmlformats.org/officeDocument/2006/relationships/hyperlink" Target="http://en.wikipedia.org/wiki/Content_management" TargetMode="External"/><Relationship Id="rId5" Type="http://schemas.openxmlformats.org/officeDocument/2006/relationships/hyperlink" Target="http://en.wikipedia.org/wiki/Content_(media)" TargetMode="External"/><Relationship Id="rId4" Type="http://schemas.openxmlformats.org/officeDocument/2006/relationships/hyperlink" Target="http://en.wikipedia.org/wiki/Editing" TargetMode="External"/><Relationship Id="rId9" Type="http://schemas.openxmlformats.org/officeDocument/2006/relationships/hyperlink" Target="http://en.wikipedia.org/wiki/Content_management_syste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PKCS#11" TargetMode="External"/><Relationship Id="rId2" Type="http://schemas.openxmlformats.org/officeDocument/2006/relationships/hyperlink" Target="http://en.wikipedia.org/wiki/Security_tokens" TargetMode="External"/><Relationship Id="rId1" Type="http://schemas.openxmlformats.org/officeDocument/2006/relationships/slideLayout" Target="../slideLayouts/slideLayout2.xml"/><Relationship Id="rId5" Type="http://schemas.openxmlformats.org/officeDocument/2006/relationships/hyperlink" Target="http://en.wikipedia.org/wiki/Data_security#Hardware_based_Mechanisms_for_Protecting_Data" TargetMode="External"/><Relationship Id="rId4" Type="http://schemas.openxmlformats.org/officeDocument/2006/relationships/hyperlink" Target="http://en.wikipedia.org/wiki/Personal_identification_numbe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Chipset" TargetMode="External"/><Relationship Id="rId7" Type="http://schemas.openxmlformats.org/officeDocument/2006/relationships/hyperlink" Target="http://en.wikipedia.org/wiki/Southbridge_%28computing%29" TargetMode="External"/><Relationship Id="rId2" Type="http://schemas.openxmlformats.org/officeDocument/2006/relationships/hyperlink" Target="http://en.wikipedia.org/w/index.php?title=Core_logic&amp;action=edit&amp;redlink=1" TargetMode="External"/><Relationship Id="rId1" Type="http://schemas.openxmlformats.org/officeDocument/2006/relationships/slideLayout" Target="../slideLayouts/slideLayout2.xml"/><Relationship Id="rId6" Type="http://schemas.openxmlformats.org/officeDocument/2006/relationships/hyperlink" Target="http://en.wikipedia.org/wiki/Northbridge_(computing)" TargetMode="External"/><Relationship Id="rId5" Type="http://schemas.openxmlformats.org/officeDocument/2006/relationships/hyperlink" Target="http://en.wikipedia.org/wiki/Motherboard" TargetMode="External"/><Relationship Id="rId4" Type="http://schemas.openxmlformats.org/officeDocument/2006/relationships/hyperlink" Target="http://en.wikipedia.org/wiki/Personal_computer"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kent.ac.uk/careers/presentationskills.htm" TargetMode="External"/><Relationship Id="rId2" Type="http://schemas.openxmlformats.org/officeDocument/2006/relationships/hyperlink" Target="http://hbr.org/2013/06/how-to-give-a-killer-presentation/"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4.xml"/><Relationship Id="rId5" Type="http://schemas.openxmlformats.org/officeDocument/2006/relationships/image" Target="../media/image67.jpeg"/><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ww.techsmith.com/camtasia.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en.wikipedia.org/wiki/Internet_protocol_suite" TargetMode="External"/><Relationship Id="rId2" Type="http://schemas.openxmlformats.org/officeDocument/2006/relationships/hyperlink" Target="http://en.wikipedia.org/wiki/Transmission_Control_Protoco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4.xml"/><Relationship Id="rId5" Type="http://schemas.openxmlformats.org/officeDocument/2006/relationships/image" Target="../media/image73.jpeg"/><Relationship Id="rId4" Type="http://schemas.openxmlformats.org/officeDocument/2006/relationships/image" Target="../media/image72.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en.wikipedia.org/wiki/Wireless_security" TargetMode="External"/><Relationship Id="rId3" Type="http://schemas.openxmlformats.org/officeDocument/2006/relationships/hyperlink" Target="http://en.wikipedia.org/wiki/IEEE_802.11" TargetMode="External"/><Relationship Id="rId7" Type="http://schemas.openxmlformats.org/officeDocument/2006/relationships/hyperlink" Target="http://en.wikipedia.org/wiki/Wired_Equivalent_Privacy" TargetMode="External"/><Relationship Id="rId2" Type="http://schemas.openxmlformats.org/officeDocument/2006/relationships/hyperlink" Target="http://en.wikipedia.org/wiki/Algorithm" TargetMode="External"/><Relationship Id="rId1" Type="http://schemas.openxmlformats.org/officeDocument/2006/relationships/slideLayout" Target="../slideLayouts/slideLayout2.xml"/><Relationship Id="rId6" Type="http://schemas.openxmlformats.org/officeDocument/2006/relationships/hyperlink" Target="http://en.wikipedia.org/wiki/Local_area_network" TargetMode="External"/><Relationship Id="rId5" Type="http://schemas.openxmlformats.org/officeDocument/2006/relationships/hyperlink" Target="http://en.wikipedia.org/wiki/Confidentiality" TargetMode="External"/><Relationship Id="rId4" Type="http://schemas.openxmlformats.org/officeDocument/2006/relationships/hyperlink" Target="http://en.wikipedia.org/wiki/Computer_networ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en.wikipedia.org/wiki/Internet_Protocol" TargetMode="External"/><Relationship Id="rId2" Type="http://schemas.openxmlformats.org/officeDocument/2006/relationships/hyperlink" Target="http://en.wikipedia.org/wiki/Voice_communication" TargetMode="External"/><Relationship Id="rId1" Type="http://schemas.openxmlformats.org/officeDocument/2006/relationships/slideLayout" Target="../slideLayouts/slideLayout2.xml"/><Relationship Id="rId4" Type="http://schemas.openxmlformats.org/officeDocument/2006/relationships/hyperlink" Target="http://en.wikipedia.org/wiki/Voice_over_IP"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4.xml"/><Relationship Id="rId5" Type="http://schemas.openxmlformats.org/officeDocument/2006/relationships/image" Target="../media/image82.jpeg"/><Relationship Id="rId4" Type="http://schemas.openxmlformats.org/officeDocument/2006/relationships/image" Target="../media/image8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en.wikipedia.org/wiki/World_Wide_Web" TargetMode="External"/><Relationship Id="rId3" Type="http://schemas.openxmlformats.org/officeDocument/2006/relationships/hyperlink" Target="http://en.wikipedia.org/wiki/Fully_qualified_domain_name" TargetMode="External"/><Relationship Id="rId7" Type="http://schemas.openxmlformats.org/officeDocument/2006/relationships/hyperlink" Target="http://en.wikipedia.org/wiki/Uniform_resource_locator" TargetMode="External"/><Relationship Id="rId2" Type="http://schemas.openxmlformats.org/officeDocument/2006/relationships/hyperlink" Target="http://en.wikipedia.org/wiki/Web_page" TargetMode="External"/><Relationship Id="rId1" Type="http://schemas.openxmlformats.org/officeDocument/2006/relationships/slideLayout" Target="../slideLayouts/slideLayout2.xml"/><Relationship Id="rId6" Type="http://schemas.openxmlformats.org/officeDocument/2006/relationships/hyperlink" Target="http://en.wikipedia.org/wiki/Local_area_network" TargetMode="External"/><Relationship Id="rId5" Type="http://schemas.openxmlformats.org/officeDocument/2006/relationships/hyperlink" Target="http://en.wikipedia.org/wiki/Internet" TargetMode="External"/><Relationship Id="rId4" Type="http://schemas.openxmlformats.org/officeDocument/2006/relationships/hyperlink" Target="http://en.wikipedia.org/wiki/Web_server" TargetMode="External"/><Relationship Id="rId9" Type="http://schemas.openxmlformats.org/officeDocument/2006/relationships/hyperlink" Target="http://en.wikipedia.org/wiki/Websit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7.wdp"/></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www.w3schools.com/css/css_howto.asp"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eveloper.mozilla.org/en-US/docs/Mozilla/JavaScript_code_modules/Usin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en.wikipedia.org/wiki/Active_Server_Pages" TargetMode="External"/><Relationship Id="rId3" Type="http://schemas.openxmlformats.org/officeDocument/2006/relationships/hyperlink" Target="http://en.wikipedia.org/wiki/Programmer" TargetMode="External"/><Relationship Id="rId7" Type="http://schemas.openxmlformats.org/officeDocument/2006/relationships/hyperlink" Target="http://en.wikipedia.org/wiki/.NET_Framework" TargetMode="External"/><Relationship Id="rId2" Type="http://schemas.openxmlformats.org/officeDocument/2006/relationships/hyperlink" Target="http://en.wikipedia.org/wiki/Microsoft" TargetMode="External"/><Relationship Id="rId1" Type="http://schemas.openxmlformats.org/officeDocument/2006/relationships/slideLayout" Target="../slideLayouts/slideLayout2.xml"/><Relationship Id="rId6" Type="http://schemas.openxmlformats.org/officeDocument/2006/relationships/hyperlink" Target="http://en.wikipedia.org/wiki/Web_service" TargetMode="External"/><Relationship Id="rId11" Type="http://schemas.openxmlformats.org/officeDocument/2006/relationships/hyperlink" Target="http://en.wikipedia.org/wiki/ASP.NET" TargetMode="External"/><Relationship Id="rId5" Type="http://schemas.openxmlformats.org/officeDocument/2006/relationships/hyperlink" Target="http://en.wikipedia.org/wiki/Web_application" TargetMode="External"/><Relationship Id="rId10" Type="http://schemas.openxmlformats.org/officeDocument/2006/relationships/hyperlink" Target="http://en.wikipedia.org/wiki/List_of_CLI_languages" TargetMode="External"/><Relationship Id="rId4" Type="http://schemas.openxmlformats.org/officeDocument/2006/relationships/hyperlink" Target="http://en.wikipedia.org/wiki/Web_site" TargetMode="External"/><Relationship Id="rId9" Type="http://schemas.openxmlformats.org/officeDocument/2006/relationships/hyperlink" Target="http://en.wikipedia.org/wiki/Common_Language_Runti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533400" y="4695121"/>
            <a:ext cx="8099216" cy="523220"/>
          </a:xfrm>
        </p:spPr>
        <p:txBody>
          <a:bodyPr/>
          <a:lstStyle/>
          <a:p>
            <a:r>
              <a:rPr lang="en-US" dirty="0" smtClean="0"/>
              <a:t>Prepared by</a:t>
            </a:r>
            <a:r>
              <a:rPr lang="bg-BG" dirty="0" smtClean="0"/>
              <a:t>:</a:t>
            </a:r>
            <a:endParaRPr lang="en-US" dirty="0"/>
          </a:p>
        </p:txBody>
      </p:sp>
      <p:sp>
        <p:nvSpPr>
          <p:cNvPr id="15" name="Text Placeholder 5"/>
          <p:cNvSpPr>
            <a:spLocks noGrp="1"/>
          </p:cNvSpPr>
          <p:nvPr>
            <p:ph type="body" sz="quarter" idx="11"/>
          </p:nvPr>
        </p:nvSpPr>
        <p:spPr>
          <a:xfrm>
            <a:off x="457200" y="5920219"/>
            <a:ext cx="3352800" cy="435159"/>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90846"/>
            <a:ext cx="3352800" cy="338554"/>
          </a:xfrm>
        </p:spPr>
        <p:txBody>
          <a:bodyPr/>
          <a:lstStyle/>
          <a:p>
            <a:r>
              <a:rPr lang="en-US" dirty="0" smtClean="0">
                <a:hlinkClick r:id="rId3"/>
              </a:rPr>
              <a:t>academy.telerik.com</a:t>
            </a:r>
            <a:r>
              <a:rPr lang="en-US" dirty="0" smtClean="0"/>
              <a:t>   </a:t>
            </a:r>
            <a:endParaRPr lang="en-US" dirty="0"/>
          </a:p>
        </p:txBody>
      </p:sp>
      <p:pic>
        <p:nvPicPr>
          <p:cNvPr id="1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32733" y="178455"/>
            <a:ext cx="1582667" cy="172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itle 1"/>
          <p:cNvSpPr>
            <a:spLocks noGrp="1"/>
          </p:cNvSpPr>
          <p:nvPr>
            <p:ph type="ctrTitle"/>
          </p:nvPr>
        </p:nvSpPr>
        <p:spPr>
          <a:xfrm>
            <a:off x="457200" y="1752600"/>
            <a:ext cx="8229600" cy="1524000"/>
          </a:xfrm>
        </p:spPr>
        <p:txBody>
          <a:bodyPr/>
          <a:lstStyle/>
          <a:p>
            <a:pPr>
              <a:lnSpc>
                <a:spcPts val="5400"/>
              </a:lnSpc>
            </a:pPr>
            <a:r>
              <a:rPr lang="en-US" sz="4800" dirty="0" smtClean="0"/>
              <a:t>Information Technologies Practice Test</a:t>
            </a:r>
            <a:endParaRPr lang="en-US" sz="4800" dirty="0"/>
          </a:p>
        </p:txBody>
      </p:sp>
      <p:sp>
        <p:nvSpPr>
          <p:cNvPr id="22" name="Text Placeholder 4"/>
          <p:cNvSpPr>
            <a:spLocks noGrp="1"/>
          </p:cNvSpPr>
          <p:nvPr>
            <p:ph type="body" sz="quarter" idx="10"/>
          </p:nvPr>
        </p:nvSpPr>
        <p:spPr>
          <a:xfrm>
            <a:off x="425940" y="5256441"/>
            <a:ext cx="4129151" cy="523220"/>
          </a:xfrm>
        </p:spPr>
        <p:txBody>
          <a:bodyPr/>
          <a:lstStyle/>
          <a:p>
            <a:r>
              <a:rPr lang="en-US" dirty="0" smtClean="0"/>
              <a:t>Team Kurt Vonnegut</a:t>
            </a:r>
            <a:endParaRPr lang="en-US" dirty="0"/>
          </a:p>
        </p:txBody>
      </p:sp>
      <p:pic>
        <p:nvPicPr>
          <p:cNvPr id="1026" name="Picture 2" descr="D:\Telerik\C#1\TeamworkAssignment\767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7612" y="4343400"/>
            <a:ext cx="3264788" cy="22037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Telerik\Programming\CSharp_Part1\TeamworkAssignment\KVquoteInCod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812" y="2895600"/>
            <a:ext cx="3733800" cy="93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531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a:t>Fragmentation happens to a hard disk over time as you save, change, or delete files. The changes that you save to a file are often stored at a location on the hard disk that's different from the original file. Additional changes are saved to even more locations. Over time, both the file and the hard disk itself become fragmented, and your computer slows down as it has to look in many different places to open a file. </a:t>
            </a:r>
            <a:endParaRPr lang="en-US" sz="2800" dirty="0" smtClean="0"/>
          </a:p>
          <a:p>
            <a:r>
              <a:rPr lang="en-US" sz="2400" dirty="0" smtClean="0"/>
              <a:t>Sources : </a:t>
            </a:r>
            <a:r>
              <a:rPr lang="en-US" sz="2400" dirty="0" smtClean="0">
                <a:hlinkClick r:id="rId2"/>
              </a:rPr>
              <a:t>http</a:t>
            </a:r>
            <a:r>
              <a:rPr lang="en-US" sz="2400" dirty="0">
                <a:hlinkClick r:id="rId2"/>
              </a:rPr>
              <a:t>://windows.microsoft.com/en-Us/windows-vista/what-is-disk-defragmentation</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326219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3962399"/>
            <a:ext cx="6096000" cy="1295401"/>
          </a:xfrm>
        </p:spPr>
        <p:txBody>
          <a:bodyPr/>
          <a:lstStyle/>
          <a:p>
            <a:r>
              <a:rPr lang="en-US" dirty="0" smtClean="0"/>
              <a:t>Data Transfer and Numeral Systems</a:t>
            </a:r>
            <a:endParaRPr lang="en-US" dirty="0"/>
          </a:p>
        </p:txBody>
      </p:sp>
      <p:sp>
        <p:nvSpPr>
          <p:cNvPr id="10" name="Subtitle 2"/>
          <p:cNvSpPr>
            <a:spLocks noGrp="1"/>
          </p:cNvSpPr>
          <p:nvPr>
            <p:ph type="subTitle" idx="1"/>
          </p:nvPr>
        </p:nvSpPr>
        <p:spPr>
          <a:xfrm>
            <a:off x="1219200" y="5445920"/>
            <a:ext cx="6705600" cy="954880"/>
          </a:xfrm>
        </p:spPr>
        <p:txBody>
          <a:bodyPr/>
          <a:lstStyle/>
          <a:p>
            <a:r>
              <a:rPr lang="en-US" dirty="0" smtClean="0"/>
              <a:t>Data Transmission Channels</a:t>
            </a:r>
            <a:r>
              <a:rPr lang="bg-BG" dirty="0" smtClean="0"/>
              <a:t>, </a:t>
            </a:r>
            <a:r>
              <a:rPr lang="en-US" dirty="0" smtClean="0"/>
              <a:t>Measurement Units</a:t>
            </a:r>
            <a:r>
              <a:rPr lang="bg-BG" dirty="0" smtClean="0"/>
              <a:t>, </a:t>
            </a:r>
            <a:r>
              <a:rPr lang="en-US" dirty="0" smtClean="0"/>
              <a:t>Numeral Systems</a:t>
            </a:r>
            <a:endParaRPr lang="en-US" dirty="0"/>
          </a:p>
        </p:txBody>
      </p:sp>
      <p:pic>
        <p:nvPicPr>
          <p:cNvPr id="11" name="Picture 2" descr="http://www.expressasp.com/Portals/2/dreamstimeweb_361614%20world%20data%20transfer.jpg"/>
          <p:cNvPicPr>
            <a:picLocks noChangeAspect="1" noChangeArrowheads="1"/>
          </p:cNvPicPr>
          <p:nvPr/>
        </p:nvPicPr>
        <p:blipFill>
          <a:blip r:embed="rId2" cstate="screen">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2428950" y="762000"/>
            <a:ext cx="4299228" cy="2864360"/>
          </a:xfrm>
          <a:prstGeom prst="roundRect">
            <a:avLst>
              <a:gd name="adj" fmla="val 4844"/>
            </a:avLst>
          </a:prstGeom>
          <a:noFill/>
          <a:ln>
            <a:solidFill>
              <a:schemeClr val="accent5">
                <a:lumMod val="50000"/>
              </a:schemeClr>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699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p:txBody>
          <a:bodyPr/>
          <a:lstStyle/>
          <a:p>
            <a:r>
              <a:rPr lang="en-US" dirty="0" smtClean="0"/>
              <a:t>04 Serial communication is </a:t>
            </a:r>
            <a:r>
              <a:rPr lang="bg-BG" dirty="0" smtClean="0"/>
              <a:t>?</a:t>
            </a:r>
          </a:p>
          <a:p>
            <a:pPr marL="871538" lvl="1" indent="-514350">
              <a:buFont typeface="+mj-lt"/>
              <a:buAutoNum type="alphaLcParenR"/>
            </a:pPr>
            <a:r>
              <a:rPr lang="en-US" dirty="0" smtClean="0"/>
              <a:t>the process of sending data one bit at a time, sequentially</a:t>
            </a:r>
          </a:p>
          <a:p>
            <a:pPr marL="871538" lvl="1" indent="-514350">
              <a:buFont typeface="+mj-lt"/>
              <a:buAutoNum type="alphaLcParenR"/>
            </a:pPr>
            <a:r>
              <a:rPr lang="en-US" dirty="0" smtClean="0"/>
              <a:t>process of sending data as a whole, on a link with several parallel channels.</a:t>
            </a:r>
          </a:p>
          <a:p>
            <a:pPr marL="871538" lvl="1" indent="-514350">
              <a:buFont typeface="+mj-lt"/>
              <a:buAutoNum type="alphaLcParenR"/>
            </a:pPr>
            <a:r>
              <a:rPr lang="en-US" dirty="0" smtClean="0"/>
              <a:t>an method of communication to exchange data or using radio waves.</a:t>
            </a:r>
          </a:p>
          <a:p>
            <a:pPr marL="871538" lvl="1" indent="-514350">
              <a:buFont typeface="+mj-lt"/>
              <a:buAutoNum type="alphaLcParenR"/>
            </a:pPr>
            <a:r>
              <a:rPr lang="en-US" dirty="0" smtClean="0"/>
              <a:t>a communication system that transfers data between processor and memory in the computer.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907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CA" dirty="0"/>
          </a:p>
        </p:txBody>
      </p:sp>
      <p:sp>
        <p:nvSpPr>
          <p:cNvPr id="3" name="Content Placeholder 2"/>
          <p:cNvSpPr>
            <a:spLocks noGrp="1"/>
          </p:cNvSpPr>
          <p:nvPr>
            <p:ph idx="1"/>
          </p:nvPr>
        </p:nvSpPr>
        <p:spPr/>
        <p:txBody>
          <a:bodyPr/>
          <a:lstStyle/>
          <a:p>
            <a:r>
              <a:rPr lang="en-US" dirty="0" smtClean="0"/>
              <a:t>Serial communication is used for all long-haul communication and most </a:t>
            </a:r>
            <a:r>
              <a:rPr lang="en-US" dirty="0" smtClean="0">
                <a:hlinkClick r:id="rId2" tooltip="Computer network"/>
              </a:rPr>
              <a:t>computer networks</a:t>
            </a:r>
            <a:r>
              <a:rPr lang="en-US" dirty="0" smtClean="0"/>
              <a:t>, where the cost of </a:t>
            </a:r>
            <a:r>
              <a:rPr lang="en-US" dirty="0" smtClean="0">
                <a:hlinkClick r:id="rId3" tooltip="Cable"/>
              </a:rPr>
              <a:t>cable</a:t>
            </a:r>
            <a:r>
              <a:rPr lang="en-US" dirty="0" smtClean="0"/>
              <a:t> and </a:t>
            </a:r>
            <a:r>
              <a:rPr lang="en-US" dirty="0" smtClean="0">
                <a:hlinkClick r:id="rId4" tooltip="Synchronization"/>
              </a:rPr>
              <a:t>synchronization</a:t>
            </a:r>
            <a:r>
              <a:rPr lang="en-US" dirty="0" smtClean="0"/>
              <a:t> difficulties make parallel communication impractical.</a:t>
            </a:r>
          </a:p>
          <a:p>
            <a:r>
              <a:rPr lang="en-US" dirty="0" smtClean="0"/>
              <a:t>Sources: </a:t>
            </a:r>
            <a:r>
              <a:rPr lang="en-US" dirty="0" smtClean="0">
                <a:hlinkClick r:id="rId5"/>
              </a:rPr>
              <a:t>http</a:t>
            </a:r>
            <a:r>
              <a:rPr lang="en-US" dirty="0" smtClean="0">
                <a:hlinkClick r:id="rId5"/>
              </a:rPr>
              <a:t>://en.wikipedia.org/wiki/Serial_communication</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ctrTitle"/>
          </p:nvPr>
        </p:nvSpPr>
        <p:spPr>
          <a:xfrm>
            <a:off x="609600" y="4648200"/>
            <a:ext cx="7924800" cy="685800"/>
          </a:xfrm>
        </p:spPr>
        <p:txBody>
          <a:bodyPr/>
          <a:lstStyle/>
          <a:p>
            <a:r>
              <a:rPr lang="en-US" dirty="0" smtClean="0"/>
              <a:t>Operating Systems</a:t>
            </a:r>
            <a:endParaRPr lang="en-US" dirty="0"/>
          </a:p>
        </p:txBody>
      </p:sp>
      <p:sp>
        <p:nvSpPr>
          <p:cNvPr id="15" name="Subtitle 2"/>
          <p:cNvSpPr>
            <a:spLocks noGrp="1"/>
          </p:cNvSpPr>
          <p:nvPr>
            <p:ph type="subTitle" idx="1"/>
          </p:nvPr>
        </p:nvSpPr>
        <p:spPr>
          <a:xfrm>
            <a:off x="838200" y="5526878"/>
            <a:ext cx="7467600" cy="950122"/>
          </a:xfrm>
        </p:spPr>
        <p:txBody>
          <a:bodyPr/>
          <a:lstStyle/>
          <a:p>
            <a:r>
              <a:rPr lang="en-US" dirty="0" smtClean="0"/>
              <a:t>Architectures</a:t>
            </a:r>
            <a:r>
              <a:rPr lang="bg-BG" dirty="0" smtClean="0"/>
              <a:t>, </a:t>
            </a:r>
            <a:r>
              <a:rPr lang="en-US" dirty="0" smtClean="0"/>
              <a:t>Processes</a:t>
            </a:r>
            <a:r>
              <a:rPr lang="bg-BG" dirty="0" smtClean="0"/>
              <a:t>, </a:t>
            </a:r>
            <a:r>
              <a:rPr lang="en-US" dirty="0" smtClean="0"/>
              <a:t>Users</a:t>
            </a:r>
            <a:r>
              <a:rPr lang="bg-BG" dirty="0" smtClean="0"/>
              <a:t>, </a:t>
            </a:r>
            <a:r>
              <a:rPr lang="en-US" dirty="0" smtClean="0"/>
              <a:t>User Interfaces</a:t>
            </a:r>
            <a:r>
              <a:rPr lang="bg-BG" dirty="0" smtClean="0"/>
              <a:t>, </a:t>
            </a:r>
            <a:r>
              <a:rPr lang="en-US" dirty="0" smtClean="0"/>
              <a:t>File Systems</a:t>
            </a:r>
            <a:endParaRPr lang="en-US" dirty="0"/>
          </a:p>
        </p:txBody>
      </p:sp>
      <p:pic>
        <p:nvPicPr>
          <p:cNvPr id="16" name="Picture 2" descr="http://www.frontrange.com/common/Images/Products_Solutions/Centennial/Information/Discovery_Info/cross_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493482"/>
            <a:ext cx="6553200" cy="2408300"/>
          </a:xfrm>
          <a:prstGeom prst="roundRect">
            <a:avLst>
              <a:gd name="adj" fmla="val 5956"/>
            </a:avLst>
          </a:prstGeom>
          <a:noFill/>
          <a:extLst>
            <a:ext uri="{909E8E84-426E-40DD-AFC4-6F175D3DCCD1}">
              <a14:hiddenFill xmlns:a14="http://schemas.microsoft.com/office/drawing/2010/main">
                <a:solidFill>
                  <a:srgbClr val="FFFFFF"/>
                </a:solidFill>
              </a14:hiddenFill>
            </a:ext>
          </a:extLst>
        </p:spPr>
      </p:pic>
      <p:pic>
        <p:nvPicPr>
          <p:cNvPr id="17" name="Picture 4" descr="http://www.pmar.eu/wp-content/uploads/2009/06/linux-logo.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503918">
            <a:off x="6955891" y="632441"/>
            <a:ext cx="1462474" cy="144780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8" descr="http://knowfree.net/wp-content/uploads/2007/04/sol10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132045">
            <a:off x="3128914" y="3710629"/>
            <a:ext cx="1104256" cy="576810"/>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0" descr="http://t0.gstatic.com/images?q=tbn:724gHwvxFDnRuM:http://www.techgadgets.in/images/google-android-logo.jpg&amp;t=1"/>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859146">
            <a:off x="2649591" y="1093099"/>
            <a:ext cx="1589609" cy="772568"/>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http://hotline.ccsinsight.com/_images-article/symbian_log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21006843">
            <a:off x="6953016" y="3694942"/>
            <a:ext cx="1620520" cy="50508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1" name="Picture 14" descr="http://www.webdesignermag.co.uk/wp-content/uploads/2010/06/iphone4logo.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669601" y="1356341"/>
            <a:ext cx="1251598" cy="1143618"/>
          </a:xfrm>
          <a:prstGeom prst="roundRect">
            <a:avLst/>
          </a:prstGeom>
          <a:noFill/>
          <a:extLst>
            <a:ext uri="{909E8E84-426E-40DD-AFC4-6F175D3DCCD1}">
              <a14:hiddenFill xmlns:a14="http://schemas.microsoft.com/office/drawing/2010/main">
                <a:solidFill>
                  <a:srgbClr val="FFFFFF"/>
                </a:solidFill>
              </a14:hiddenFill>
            </a:ext>
          </a:extLst>
        </p:spPr>
      </p:pic>
      <p:pic>
        <p:nvPicPr>
          <p:cNvPr id="22" name="Picture 16" descr="http://sdu.ictp.it/os/img/ubuntu_logo.jp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rot="306946">
            <a:off x="4715196" y="3770197"/>
            <a:ext cx="1680586" cy="504176"/>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http://images.fixya.com/F/fedora/177x150/a2111005.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rot="21024750">
            <a:off x="4980513" y="1166954"/>
            <a:ext cx="1685925" cy="62485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22" descr="http://cdn.erictric.com/wp-content/uploads/2010/06/iOS-4-Logo.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20668474">
            <a:off x="1086765" y="2366439"/>
            <a:ext cx="818928" cy="349742"/>
          </a:xfrm>
          <a:prstGeom prst="roundRect">
            <a:avLst/>
          </a:prstGeom>
          <a:noFill/>
          <a:extLst>
            <a:ext uri="{909E8E84-426E-40DD-AFC4-6F175D3DCCD1}">
              <a14:hiddenFill xmlns:a14="http://schemas.microsoft.com/office/drawing/2010/main">
                <a:solidFill>
                  <a:srgbClr val="FFFFFF"/>
                </a:solidFill>
              </a14:hiddenFill>
            </a:ext>
          </a:extLst>
        </p:spPr>
      </p:pic>
      <p:pic>
        <p:nvPicPr>
          <p:cNvPr id="25" name="Picture 28" descr="http://static.arstechnica.net/windows_embedded_small.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rot="280204">
            <a:off x="3709924" y="648542"/>
            <a:ext cx="1827391" cy="635299"/>
          </a:xfrm>
          <a:prstGeom prst="roundRect">
            <a:avLst>
              <a:gd name="adj" fmla="val 4983"/>
            </a:avLst>
          </a:prstGeom>
          <a:ln>
            <a:solidFill>
              <a:schemeClr val="accent6">
                <a:lumMod val="75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30" descr="http://www.dataracks.net/images/freebsdLogo-large.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081461">
            <a:off x="1767467" y="804767"/>
            <a:ext cx="743357" cy="874793"/>
          </a:xfrm>
          <a:prstGeom prst="roundRect">
            <a:avLst>
              <a:gd name="adj" fmla="val 6861"/>
            </a:avLst>
          </a:prstGeom>
          <a:noFill/>
          <a:extLst>
            <a:ext uri="{909E8E84-426E-40DD-AFC4-6F175D3DCCD1}">
              <a14:hiddenFill xmlns:a14="http://schemas.microsoft.com/office/drawing/2010/main">
                <a:solidFill>
                  <a:srgbClr val="FFFFFF"/>
                </a:solidFill>
              </a14:hiddenFill>
            </a:ext>
          </a:extLst>
        </p:spPr>
      </p:pic>
      <p:pic>
        <p:nvPicPr>
          <p:cNvPr id="27" name="Picture 32" descr="http://www.hjackson.org/blog/debian-logo.png"/>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a:stretch/>
        </p:blipFill>
        <p:spPr bwMode="auto">
          <a:xfrm rot="21443247">
            <a:off x="7721198" y="2308693"/>
            <a:ext cx="1019003" cy="1023553"/>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pic>
        <p:nvPicPr>
          <p:cNvPr id="28" name="Picture 34" descr="http://www.mobiletopsoft.com/images/news/blackberry_logo.gif"/>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1388" b="24613"/>
          <a:stretch/>
        </p:blipFill>
        <p:spPr bwMode="auto">
          <a:xfrm rot="21334579">
            <a:off x="478854" y="2902234"/>
            <a:ext cx="1000152" cy="600091"/>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a:extLst/>
        </p:spPr>
      </p:pic>
      <p:pic>
        <p:nvPicPr>
          <p:cNvPr id="29" name="Picture 2"/>
          <p:cNvPicPr>
            <a:picLocks noChangeAspect="1" noChangeArrowheads="1"/>
          </p:cNvPicPr>
          <p:nvPr/>
        </p:nvPicPr>
        <p:blipFill>
          <a:blip r:embed="rId15" cstate="screen">
            <a:extLst>
              <a:ext uri="{28A0092B-C50C-407E-A947-70E740481C1C}">
                <a14:useLocalDpi xmlns:a14="http://schemas.microsoft.com/office/drawing/2010/main" val="0"/>
              </a:ext>
            </a:extLst>
          </a:blip>
          <a:srcRect/>
          <a:stretch>
            <a:fillRect/>
          </a:stretch>
        </p:blipFill>
        <p:spPr bwMode="auto">
          <a:xfrm rot="665810">
            <a:off x="2110328" y="3776129"/>
            <a:ext cx="891659" cy="63660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6" descr="http://www.bbin.in/en/wp-content/uploads/2010/08/800px-QNX_logo.svg_-300x127.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7472" t="-13453" r="-7472" b="-13453"/>
          <a:stretch/>
        </p:blipFill>
        <p:spPr bwMode="auto">
          <a:xfrm rot="340637">
            <a:off x="614785" y="3674238"/>
            <a:ext cx="1329174" cy="621238"/>
          </a:xfrm>
          <a:prstGeom prst="roundRect">
            <a:avLst>
              <a:gd name="adj" fmla="val 4983"/>
            </a:avLst>
          </a:prstGeom>
          <a:solidFill>
            <a:srgbClr val="FFFFFF"/>
          </a:solidFill>
          <a:ln>
            <a:solidFill>
              <a:schemeClr val="accent6">
                <a:lumMod val="7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07956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p:txBody>
          <a:bodyPr/>
          <a:lstStyle/>
          <a:p>
            <a:r>
              <a:rPr lang="bg-BG" dirty="0" smtClean="0"/>
              <a:t>05 </a:t>
            </a:r>
            <a:r>
              <a:rPr lang="en-US" dirty="0" smtClean="0"/>
              <a:t>Which of the following statements isn’t true about Symbian OS?</a:t>
            </a:r>
            <a:endParaRPr lang="en-US" dirty="0" smtClean="0"/>
          </a:p>
          <a:p>
            <a:pPr marL="871538" lvl="1" indent="-514350">
              <a:buFont typeface="+mj-lt"/>
              <a:buAutoNum type="alphaLcParenR"/>
            </a:pPr>
            <a:r>
              <a:rPr lang="en-US" dirty="0" smtClean="0"/>
              <a:t>Is developed on C++</a:t>
            </a:r>
            <a:endParaRPr lang="bg-BG" dirty="0"/>
          </a:p>
          <a:p>
            <a:pPr marL="871538" lvl="1" indent="-514350">
              <a:buFont typeface="+mj-lt"/>
              <a:buAutoNum type="alphaLcParenR"/>
            </a:pPr>
            <a:r>
              <a:rPr lang="en-US" dirty="0" smtClean="0"/>
              <a:t>Is an open source project</a:t>
            </a:r>
            <a:endParaRPr lang="en-US" dirty="0"/>
          </a:p>
          <a:p>
            <a:pPr marL="871538" lvl="1" indent="-514350">
              <a:buFont typeface="+mj-lt"/>
              <a:buAutoNum type="alphaLcParenR"/>
            </a:pPr>
            <a:r>
              <a:rPr lang="en-US" dirty="0" smtClean="0"/>
              <a:t>Supports over 40 languages</a:t>
            </a:r>
            <a:endParaRPr lang="bg-BG" dirty="0"/>
          </a:p>
          <a:p>
            <a:pPr marL="871538" lvl="1" indent="-514350">
              <a:buFont typeface="+mj-lt"/>
              <a:buAutoNum type="alphaLcParenR"/>
            </a:pPr>
            <a:r>
              <a:rPr lang="en-US" dirty="0" smtClean="0"/>
              <a:t>Has a built-in </a:t>
            </a:r>
            <a:r>
              <a:rPr lang="en-US" dirty="0" err="1" smtClean="0"/>
              <a:t>WebKit</a:t>
            </a:r>
            <a:r>
              <a:rPr lang="en-US" dirty="0" smtClean="0"/>
              <a:t> based browser</a:t>
            </a:r>
            <a:endParaRPr lang="bg-BG" dirty="0" smtClean="0"/>
          </a:p>
          <a:p>
            <a:pPr marL="871538" lvl="1" indent="-514350">
              <a:buFont typeface="+mj-lt"/>
              <a:buAutoNum type="alphaLcParenR"/>
            </a:pPr>
            <a:r>
              <a:rPr lang="en-US" dirty="0" smtClean="0"/>
              <a:t>Is designed only for Nokia devices</a:t>
            </a:r>
          </a:p>
          <a:p>
            <a:pPr marL="871538" lvl="1" indent="-514350">
              <a:buFont typeface="+mj-lt"/>
              <a:buAutoNum type="alphaLcParenR"/>
            </a:pPr>
            <a:r>
              <a:rPr lang="en-US" dirty="0" smtClean="0"/>
              <a:t>Each of them is true</a:t>
            </a:r>
          </a:p>
          <a:p>
            <a:pPr marL="871538" lvl="1" indent="-514350">
              <a:buFont typeface="+mj-lt"/>
              <a:buAutoNum type="alphaLcParenR"/>
            </a:pPr>
            <a:r>
              <a:rPr lang="en-US" dirty="0" smtClean="0"/>
              <a:t>None of them is true</a:t>
            </a:r>
            <a:endParaRPr lang="bg-BG" dirty="0"/>
          </a:p>
          <a:p>
            <a:pPr lvl="1"/>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262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
        <p:nvSpPr>
          <p:cNvPr id="5" name="Content Placeholder 4"/>
          <p:cNvSpPr>
            <a:spLocks noGrp="1"/>
          </p:cNvSpPr>
          <p:nvPr>
            <p:ph idx="1"/>
          </p:nvPr>
        </p:nvSpPr>
        <p:spPr>
          <a:xfrm>
            <a:off x="228600" y="1066800"/>
            <a:ext cx="8686800" cy="5410200"/>
          </a:xfrm>
        </p:spPr>
        <p:txBody>
          <a:bodyPr/>
          <a:lstStyle/>
          <a:p>
            <a:pPr>
              <a:lnSpc>
                <a:spcPct val="100000"/>
              </a:lnSpc>
            </a:pPr>
            <a:r>
              <a:rPr lang="en-US" sz="2800" dirty="0"/>
              <a:t>Symbian is an </a:t>
            </a:r>
            <a:r>
              <a:rPr lang="en-US" sz="2800" dirty="0">
                <a:hlinkClick r:id="rId2" tooltip="Open-source software"/>
              </a:rPr>
              <a:t>open-source</a:t>
            </a:r>
            <a:r>
              <a:rPr lang="en-US" sz="2800" dirty="0"/>
              <a:t> (</a:t>
            </a:r>
            <a:r>
              <a:rPr lang="en-US" sz="2800" dirty="0">
                <a:hlinkClick r:id="rId3" tooltip="Eclipse Public License"/>
              </a:rPr>
              <a:t>ECL</a:t>
            </a:r>
            <a:r>
              <a:rPr lang="en-US" sz="2800" dirty="0"/>
              <a:t>) </a:t>
            </a:r>
            <a:r>
              <a:rPr lang="en-US" sz="2800" dirty="0">
                <a:hlinkClick r:id="rId4" tooltip="Mobile operating system"/>
              </a:rPr>
              <a:t>mobile operating system</a:t>
            </a:r>
            <a:r>
              <a:rPr lang="en-US" sz="2800" dirty="0"/>
              <a:t> (OS) and </a:t>
            </a:r>
            <a:r>
              <a:rPr lang="en-US" sz="2800" dirty="0">
                <a:hlinkClick r:id="rId5" tooltip="Computing platform"/>
              </a:rPr>
              <a:t>computing platform</a:t>
            </a:r>
            <a:r>
              <a:rPr lang="en-US" sz="2800" dirty="0"/>
              <a:t> designed for </a:t>
            </a:r>
            <a:r>
              <a:rPr lang="en-US" sz="2800" dirty="0">
                <a:hlinkClick r:id="rId6" tooltip="Smartphone"/>
              </a:rPr>
              <a:t>smartphones</a:t>
            </a:r>
            <a:r>
              <a:rPr lang="ru-RU" sz="2800" dirty="0" smtClean="0"/>
              <a:t>. Symbian Foundation</a:t>
            </a:r>
            <a:r>
              <a:rPr lang="en-US" sz="2800" dirty="0" smtClean="0"/>
              <a:t> is the company, which designed the operating system</a:t>
            </a:r>
            <a:r>
              <a:rPr lang="ru-RU" sz="2800" dirty="0" smtClean="0"/>
              <a:t>. </a:t>
            </a:r>
            <a:r>
              <a:rPr lang="en-US" sz="2800" dirty="0" smtClean="0"/>
              <a:t>By October </a:t>
            </a:r>
            <a:r>
              <a:rPr lang="ru-RU" sz="2800" dirty="0" smtClean="0"/>
              <a:t>2009 </a:t>
            </a:r>
            <a:r>
              <a:rPr lang="ru-RU" sz="2800" dirty="0"/>
              <a:t>Symbian </a:t>
            </a:r>
            <a:r>
              <a:rPr lang="en-US" sz="2800" dirty="0" smtClean="0"/>
              <a:t>OS takes </a:t>
            </a:r>
            <a:r>
              <a:rPr lang="ru-RU" sz="2800" dirty="0" smtClean="0"/>
              <a:t>46,2</a:t>
            </a:r>
            <a:r>
              <a:rPr lang="ru-RU" sz="2800" dirty="0"/>
              <a:t>% </a:t>
            </a:r>
            <a:r>
              <a:rPr lang="en-US" sz="2800" dirty="0" smtClean="0"/>
              <a:t>of the smartphone market share</a:t>
            </a:r>
            <a:r>
              <a:rPr lang="ru-RU" sz="2800" dirty="0" smtClean="0"/>
              <a:t> </a:t>
            </a:r>
            <a:r>
              <a:rPr lang="en-US" sz="2800" dirty="0" smtClean="0"/>
              <a:t>and is the most popular mobile OS </a:t>
            </a:r>
            <a:r>
              <a:rPr lang="en-US" sz="2800" dirty="0" smtClean="0"/>
              <a:t>worldwide.</a:t>
            </a:r>
            <a:endParaRPr lang="ru-RU" sz="2800" dirty="0" smtClean="0"/>
          </a:p>
          <a:p>
            <a:pPr>
              <a:lnSpc>
                <a:spcPct val="100000"/>
              </a:lnSpc>
            </a:pPr>
            <a:endParaRPr lang="ru-RU" sz="2800" dirty="0" smtClean="0"/>
          </a:p>
          <a:p>
            <a:pPr>
              <a:lnSpc>
                <a:spcPct val="100000"/>
              </a:lnSpc>
            </a:pPr>
            <a:r>
              <a:rPr lang="en-US" dirty="0" smtClean="0">
                <a:solidFill>
                  <a:srgbClr val="EBFFD2"/>
                </a:solidFill>
              </a:rPr>
              <a:t>Sources:</a:t>
            </a:r>
            <a:endParaRPr lang="bg-BG" dirty="0" smtClean="0">
              <a:solidFill>
                <a:srgbClr val="EBFFD2"/>
              </a:solidFill>
            </a:endParaRPr>
          </a:p>
          <a:p>
            <a:pPr lvl="1">
              <a:lnSpc>
                <a:spcPct val="100000"/>
              </a:lnSpc>
            </a:pPr>
            <a:r>
              <a:rPr lang="en-US" sz="2400" dirty="0">
                <a:hlinkClick r:id="rId7"/>
              </a:rPr>
              <a:t>http://en.wikipedia.org/wiki/Symbian</a:t>
            </a:r>
            <a:endParaRPr lang="en-US" sz="2000" dirty="0"/>
          </a:p>
        </p:txBody>
      </p:sp>
    </p:spTree>
    <p:extLst>
      <p:ext uri="{BB962C8B-B14F-4D97-AF65-F5344CB8AC3E}">
        <p14:creationId xmlns:p14="http://schemas.microsoft.com/office/powerpoint/2010/main" val="4163191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2133600"/>
            <a:ext cx="7169182" cy="2485144"/>
          </a:xfrm>
          <a:prstGeom prst="roundRect">
            <a:avLst>
              <a:gd name="adj" fmla="val 8594"/>
            </a:avLst>
          </a:prstGeom>
          <a:solidFill>
            <a:srgbClr val="FFFFFF">
              <a:shade val="85000"/>
            </a:srgbClr>
          </a:solidFill>
          <a:ln>
            <a:solidFill>
              <a:schemeClr val="accent5">
                <a:lumMod val="50000"/>
              </a:schemeClr>
            </a:solidFill>
          </a:ln>
          <a:effectLst>
            <a:reflection blurRad="12700" stA="38000" endPos="28000" dist="5000" dir="5400000" sy="-100000" algn="bl" rotWithShape="0"/>
          </a:effectLst>
        </p:spPr>
      </p:pic>
      <p:sp>
        <p:nvSpPr>
          <p:cNvPr id="8" name="Title 1"/>
          <p:cNvSpPr>
            <a:spLocks noGrp="1"/>
          </p:cNvSpPr>
          <p:nvPr>
            <p:ph type="ctrTitle"/>
          </p:nvPr>
        </p:nvSpPr>
        <p:spPr>
          <a:xfrm>
            <a:off x="609600" y="4191001"/>
            <a:ext cx="7924800" cy="685800"/>
          </a:xfrm>
        </p:spPr>
        <p:txBody>
          <a:bodyPr/>
          <a:lstStyle/>
          <a:p>
            <a:r>
              <a:rPr lang="en-US" dirty="0" smtClean="0"/>
              <a:t>Software Engineering</a:t>
            </a:r>
            <a:endParaRPr lang="en-US" dirty="0"/>
          </a:p>
        </p:txBody>
      </p:sp>
      <p:sp>
        <p:nvSpPr>
          <p:cNvPr id="12" name="Subtitle 2"/>
          <p:cNvSpPr>
            <a:spLocks noGrp="1"/>
          </p:cNvSpPr>
          <p:nvPr>
            <p:ph type="subTitle" idx="1"/>
          </p:nvPr>
        </p:nvSpPr>
        <p:spPr>
          <a:xfrm>
            <a:off x="609600" y="5145880"/>
            <a:ext cx="7924800" cy="1026320"/>
          </a:xfrm>
        </p:spPr>
        <p:txBody>
          <a:bodyPr/>
          <a:lstStyle/>
          <a:p>
            <a:r>
              <a:rPr lang="en-US" dirty="0" smtClean="0"/>
              <a:t>Analysis</a:t>
            </a:r>
            <a:r>
              <a:rPr lang="bg-BG" dirty="0" smtClean="0"/>
              <a:t>, </a:t>
            </a:r>
            <a:r>
              <a:rPr lang="en-US" dirty="0" smtClean="0"/>
              <a:t>Specifications</a:t>
            </a:r>
            <a:r>
              <a:rPr lang="bg-BG" dirty="0" smtClean="0"/>
              <a:t>, </a:t>
            </a:r>
            <a:r>
              <a:rPr lang="en-US" dirty="0" smtClean="0"/>
              <a:t>Planning</a:t>
            </a:r>
            <a:r>
              <a:rPr lang="bg-BG" dirty="0" smtClean="0"/>
              <a:t>, </a:t>
            </a:r>
            <a:r>
              <a:rPr lang="en-US" dirty="0" smtClean="0"/>
              <a:t>Prototyping</a:t>
            </a:r>
            <a:r>
              <a:rPr lang="bg-BG" dirty="0" smtClean="0"/>
              <a:t>, </a:t>
            </a:r>
            <a:r>
              <a:rPr lang="en-US" dirty="0" smtClean="0"/>
              <a:t>Implementing</a:t>
            </a:r>
            <a:r>
              <a:rPr lang="bg-BG" dirty="0" smtClean="0"/>
              <a:t>, </a:t>
            </a:r>
            <a:r>
              <a:rPr lang="en-US" dirty="0" smtClean="0"/>
              <a:t>Testing</a:t>
            </a:r>
            <a:r>
              <a:rPr lang="bg-BG" dirty="0" smtClean="0"/>
              <a:t>, </a:t>
            </a:r>
            <a:r>
              <a:rPr lang="en-US" dirty="0" smtClean="0"/>
              <a:t>Support</a:t>
            </a:r>
            <a:r>
              <a:rPr lang="bg-BG" dirty="0" smtClean="0"/>
              <a:t>, </a:t>
            </a:r>
            <a:r>
              <a:rPr lang="bg-BG" dirty="0" smtClean="0"/>
              <a:t>…</a:t>
            </a:r>
            <a:endParaRPr lang="en-US" dirty="0"/>
          </a:p>
        </p:txBody>
      </p:sp>
    </p:spTree>
    <p:extLst>
      <p:ext uri="{BB962C8B-B14F-4D97-AF65-F5344CB8AC3E}">
        <p14:creationId xmlns:p14="http://schemas.microsoft.com/office/powerpoint/2010/main" val="14266658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609600"/>
            <a:ext cx="8686800" cy="6172200"/>
          </a:xfrm>
        </p:spPr>
        <p:txBody>
          <a:bodyPr/>
          <a:lstStyle/>
          <a:p>
            <a:r>
              <a:rPr lang="ru-RU" dirty="0" smtClean="0"/>
              <a:t>06 </a:t>
            </a:r>
            <a:r>
              <a:rPr lang="en-US" dirty="0" smtClean="0"/>
              <a:t>Which of the following isn’t a name of a Software Development Methodology ?</a:t>
            </a:r>
            <a:endParaRPr lang="bg-BG" dirty="0" smtClean="0"/>
          </a:p>
          <a:p>
            <a:pPr marL="871538" lvl="1" indent="-514350">
              <a:buFont typeface="+mj-lt"/>
              <a:buAutoNum type="alphaLcParenR"/>
            </a:pPr>
            <a:r>
              <a:rPr lang="en-US" dirty="0" smtClean="0"/>
              <a:t>Dual </a:t>
            </a:r>
            <a:r>
              <a:rPr lang="en-US" dirty="0" err="1" smtClean="0"/>
              <a:t>Vee</a:t>
            </a:r>
            <a:r>
              <a:rPr lang="en-US" dirty="0" smtClean="0"/>
              <a:t> Model</a:t>
            </a:r>
            <a:endParaRPr lang="bg-BG" dirty="0" smtClean="0"/>
          </a:p>
          <a:p>
            <a:pPr marL="871538" lvl="1" indent="-514350">
              <a:buFont typeface="+mj-lt"/>
              <a:buAutoNum type="alphaLcParenR"/>
            </a:pPr>
            <a:r>
              <a:rPr lang="en-US" dirty="0" smtClean="0"/>
              <a:t>Frosting</a:t>
            </a:r>
            <a:endParaRPr lang="ru-RU" dirty="0" smtClean="0"/>
          </a:p>
          <a:p>
            <a:pPr marL="871538" lvl="1" indent="-514350">
              <a:buFont typeface="+mj-lt"/>
              <a:buAutoNum type="alphaLcParenR"/>
            </a:pPr>
            <a:r>
              <a:rPr lang="en-US" dirty="0" smtClean="0"/>
              <a:t>XP</a:t>
            </a:r>
          </a:p>
          <a:p>
            <a:pPr marL="871538" lvl="1" indent="-514350">
              <a:buFont typeface="+mj-lt"/>
              <a:buAutoNum type="alphaLcParenR"/>
            </a:pPr>
            <a:r>
              <a:rPr lang="en-US" dirty="0" smtClean="0"/>
              <a:t>Spiral</a:t>
            </a:r>
            <a:endParaRPr lang="bg-BG" dirty="0" smtClean="0"/>
          </a:p>
          <a:p>
            <a:pPr marL="871538" lvl="1" indent="-514350">
              <a:buFont typeface="+mj-lt"/>
              <a:buAutoNum type="alphaLcParenR"/>
            </a:pPr>
            <a:r>
              <a:rPr lang="en-US" dirty="0" smtClean="0"/>
              <a:t>Agile</a:t>
            </a:r>
          </a:p>
          <a:p>
            <a:pPr marL="871538" lvl="1" indent="-514350">
              <a:buFont typeface="+mj-lt"/>
              <a:buAutoNum type="alphaLcParenR"/>
            </a:pPr>
            <a:r>
              <a:rPr lang="en-US" dirty="0" smtClean="0"/>
              <a:t>Scrum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sp>
        <p:nvSpPr>
          <p:cNvPr id="5" name="Oval 4"/>
          <p:cNvSpPr/>
          <p:nvPr/>
        </p:nvSpPr>
        <p:spPr>
          <a:xfrm>
            <a:off x="504335" y="2438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996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Frosting </a:t>
            </a:r>
            <a:r>
              <a:rPr lang="en-US" dirty="0" smtClean="0"/>
              <a:t>the codename of  Windows </a:t>
            </a:r>
            <a:r>
              <a:rPr lang="en-US" dirty="0" smtClean="0"/>
              <a:t>95, </a:t>
            </a:r>
            <a:r>
              <a:rPr lang="en-US" dirty="0" smtClean="0"/>
              <a:t>given by</a:t>
            </a:r>
            <a:r>
              <a:rPr lang="bg-BG" dirty="0" smtClean="0"/>
              <a:t> </a:t>
            </a:r>
            <a:r>
              <a:rPr lang="en-US" dirty="0" smtClean="0"/>
              <a:t>Microsoft.</a:t>
            </a:r>
            <a:endParaRPr lang="bg-BG" dirty="0" smtClean="0"/>
          </a:p>
          <a:p>
            <a:pPr lvl="1"/>
            <a:r>
              <a:rPr lang="en-US" dirty="0" smtClean="0">
                <a:hlinkClick r:id="rId2"/>
              </a:rPr>
              <a:t>http</a:t>
            </a:r>
            <a:r>
              <a:rPr lang="en-US" dirty="0">
                <a:hlinkClick r:id="rId2"/>
              </a:rPr>
              <a:t>://</a:t>
            </a:r>
            <a:r>
              <a:rPr lang="en-US" dirty="0" smtClean="0">
                <a:hlinkClick r:id="rId2"/>
              </a:rPr>
              <a:t>en.wikipedia.org/wiki/List_of_Microsoft_codenames</a:t>
            </a:r>
            <a:endParaRPr lang="en-US" dirty="0"/>
          </a:p>
          <a:p>
            <a:pPr marL="357188" lvl="1" indent="0">
              <a:buNone/>
            </a:pPr>
            <a:r>
              <a:rPr lang="en-US" dirty="0" smtClean="0"/>
              <a:t>Dual </a:t>
            </a:r>
            <a:r>
              <a:rPr lang="en-US" dirty="0" err="1" smtClean="0"/>
              <a:t>Vee</a:t>
            </a:r>
            <a:r>
              <a:rPr lang="en-US" dirty="0" smtClean="0"/>
              <a:t> Model </a:t>
            </a:r>
            <a:r>
              <a:rPr lang="en-US" dirty="0"/>
              <a:t>– </a:t>
            </a:r>
            <a:r>
              <a:rPr lang="en-US" dirty="0" smtClean="0"/>
              <a:t> </a:t>
            </a:r>
            <a:r>
              <a:rPr lang="en-US" dirty="0" smtClean="0">
                <a:hlinkClick r:id="rId3"/>
              </a:rPr>
              <a:t>goo.gl/</a:t>
            </a:r>
            <a:r>
              <a:rPr lang="en-US" dirty="0" err="1" smtClean="0">
                <a:hlinkClick r:id="rId3"/>
              </a:rPr>
              <a:t>RnQheP</a:t>
            </a:r>
            <a:endParaRPr lang="en-US" dirty="0" smtClean="0"/>
          </a:p>
          <a:p>
            <a:pPr marL="357188" lvl="1" indent="0">
              <a:buNone/>
            </a:pPr>
            <a:r>
              <a:rPr lang="en-US" dirty="0" smtClean="0"/>
              <a:t>XP</a:t>
            </a:r>
            <a:r>
              <a:rPr lang="en-US" dirty="0"/>
              <a:t> </a:t>
            </a:r>
            <a:r>
              <a:rPr lang="en-US" dirty="0" smtClean="0"/>
              <a:t>– </a:t>
            </a:r>
            <a:r>
              <a:rPr lang="en-US" dirty="0">
                <a:hlinkClick r:id="rId4"/>
              </a:rPr>
              <a:t>goo.gl/f9tgGx</a:t>
            </a:r>
            <a:endParaRPr lang="en-US" dirty="0" smtClean="0"/>
          </a:p>
          <a:p>
            <a:pPr marL="357188" lvl="1" indent="0">
              <a:buNone/>
            </a:pPr>
            <a:r>
              <a:rPr lang="en-US" dirty="0" smtClean="0"/>
              <a:t>Spiral – </a:t>
            </a:r>
            <a:r>
              <a:rPr lang="en-US" dirty="0" smtClean="0">
                <a:hlinkClick r:id="rId5"/>
              </a:rPr>
              <a:t>goo.gl/</a:t>
            </a:r>
            <a:r>
              <a:rPr lang="en-US" dirty="0" err="1" smtClean="0">
                <a:hlinkClick r:id="rId5"/>
              </a:rPr>
              <a:t>DYrdph</a:t>
            </a:r>
            <a:endParaRPr lang="en-US" dirty="0" smtClean="0"/>
          </a:p>
          <a:p>
            <a:pPr marL="357188" lvl="1" indent="0">
              <a:buNone/>
            </a:pPr>
            <a:r>
              <a:rPr lang="en-US" dirty="0" smtClean="0"/>
              <a:t>Agile </a:t>
            </a:r>
            <a:r>
              <a:rPr lang="en-US" dirty="0"/>
              <a:t>– </a:t>
            </a:r>
            <a:r>
              <a:rPr lang="en-US" dirty="0" smtClean="0">
                <a:hlinkClick r:id="rId6"/>
              </a:rPr>
              <a:t>goo.gl/n4LHhg</a:t>
            </a:r>
            <a:endParaRPr lang="en-US" dirty="0" smtClean="0"/>
          </a:p>
          <a:p>
            <a:pPr marL="357188" lvl="1" indent="0">
              <a:buNone/>
            </a:pPr>
            <a:r>
              <a:rPr lang="en-US" dirty="0" smtClean="0"/>
              <a:t>Scrum </a:t>
            </a:r>
            <a:r>
              <a:rPr lang="en-US" dirty="0"/>
              <a:t>– 	</a:t>
            </a:r>
            <a:r>
              <a:rPr lang="en-US" dirty="0" smtClean="0">
                <a:hlinkClick r:id="rId7"/>
              </a:rPr>
              <a:t>goo.gl/2SdV0l</a:t>
            </a:r>
            <a:endParaRPr lang="en-US" dirty="0" smtClean="0"/>
          </a:p>
          <a:p>
            <a:pPr marL="357188" lvl="1" indent="0">
              <a:buNone/>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19</a:t>
            </a:fld>
            <a:endParaRPr lang="en-US" dirty="0"/>
          </a:p>
        </p:txBody>
      </p:sp>
    </p:spTree>
    <p:extLst>
      <p:ext uri="{BB962C8B-B14F-4D97-AF65-F5344CB8AC3E}">
        <p14:creationId xmlns:p14="http://schemas.microsoft.com/office/powerpoint/2010/main" val="31859869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09600" y="4876800"/>
            <a:ext cx="7924800" cy="685800"/>
          </a:xfrm>
          <a:prstGeom prst="rect">
            <a:avLst/>
          </a:prstGeom>
        </p:spPr>
        <p:txBody>
          <a:bodyPr tIns="0" bIns="0" anchor="ctr" anchorCtr="0"/>
          <a:lstStyle>
            <a:lvl1pPr algn="ctr" rtl="0" eaLnBrk="0" fontAlgn="base" hangingPunct="0">
              <a:lnSpc>
                <a:spcPts val="5600"/>
              </a:lnSpc>
              <a:spcBef>
                <a:spcPct val="0"/>
              </a:spcBef>
              <a:spcAft>
                <a:spcPct val="0"/>
              </a:spcAft>
              <a:defRPr sz="5000" b="1" kern="1200" cap="none" baseline="0">
                <a:ln w="500">
                  <a:noFill/>
                </a:ln>
                <a:solidFill>
                  <a:schemeClr val="tx2"/>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Computer Systems</a:t>
            </a:r>
            <a:endParaRPr lang="en-US" dirty="0"/>
          </a:p>
        </p:txBody>
      </p:sp>
      <p:sp>
        <p:nvSpPr>
          <p:cNvPr id="6" name="Subtitle 2"/>
          <p:cNvSpPr txBox="1">
            <a:spLocks/>
          </p:cNvSpPr>
          <p:nvPr/>
        </p:nvSpPr>
        <p:spPr>
          <a:xfrm>
            <a:off x="609600" y="5603079"/>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rtl="0" eaLnBrk="0" fontAlgn="base" hangingPunct="0">
              <a:spcBef>
                <a:spcPct val="20000"/>
              </a:spcBef>
              <a:spcAft>
                <a:spcPct val="0"/>
              </a:spcAft>
              <a:buClr>
                <a:schemeClr val="accent2">
                  <a:lumMod val="60000"/>
                  <a:lumOff val="40000"/>
                </a:schemeClr>
              </a:buClr>
              <a:buFont typeface="Wingdings 2" pitchFamily="18" charset="2"/>
              <a:buNone/>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14400" indent="0" algn="ctr" rtl="0" eaLnBrk="0" fontAlgn="base" hangingPunct="0">
              <a:spcBef>
                <a:spcPct val="20000"/>
              </a:spcBef>
              <a:spcAft>
                <a:spcPct val="0"/>
              </a:spcAft>
              <a:buClr>
                <a:schemeClr val="tx1">
                  <a:lumMod val="50000"/>
                </a:schemeClr>
              </a:buClr>
              <a:buFont typeface="Wingdings 2" pitchFamily="18" charset="2"/>
              <a:buNone/>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371600" indent="0" algn="ctr" rtl="0" eaLnBrk="0" fontAlgn="base" hangingPunct="0">
              <a:spcBef>
                <a:spcPct val="20000"/>
              </a:spcBef>
              <a:spcAft>
                <a:spcPct val="0"/>
              </a:spcAft>
              <a:buClr>
                <a:srgbClr val="F8BD52"/>
              </a:buClr>
              <a:buFont typeface="Wingdings 2" pitchFamily="18" charset="2"/>
              <a:buNone/>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828800" indent="0" algn="ctr" rtl="0" eaLnBrk="0" fontAlgn="base" hangingPunct="0">
              <a:spcBef>
                <a:spcPct val="20000"/>
              </a:spcBef>
              <a:spcAft>
                <a:spcPct val="0"/>
              </a:spcAft>
              <a:buClr>
                <a:srgbClr val="46A6BD"/>
              </a:buClr>
              <a:buFont typeface="Wingdings 2" pitchFamily="18" charset="2"/>
              <a:buNone/>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2286000" indent="0" algn="ctr" rtl="0" eaLnBrk="1" latinLnBrk="0" hangingPunct="1">
              <a:spcBef>
                <a:spcPct val="20000"/>
              </a:spcBef>
              <a:buClr>
                <a:schemeClr val="accent6"/>
              </a:buClr>
              <a:buFont typeface="Wingdings 2"/>
              <a:buNone/>
              <a:defRPr sz="1800" kern="1200">
                <a:solidFill>
                  <a:schemeClr val="tx1"/>
                </a:solidFill>
                <a:latin typeface="+mn-lt"/>
                <a:ea typeface="+mn-ea"/>
                <a:cs typeface="+mn-cs"/>
              </a:defRPr>
            </a:lvl6pPr>
            <a:lvl7pPr marL="2743200" indent="0" algn="ctr" rtl="0" eaLnBrk="1" latinLnBrk="0" hangingPunct="1">
              <a:spcBef>
                <a:spcPct val="20000"/>
              </a:spcBef>
              <a:buClr>
                <a:schemeClr val="tx2"/>
              </a:buClr>
              <a:buFont typeface="Wingdings 2"/>
              <a:buNone/>
              <a:defRPr sz="1600" kern="1200">
                <a:solidFill>
                  <a:schemeClr val="tx1"/>
                </a:solidFill>
                <a:latin typeface="+mn-lt"/>
                <a:ea typeface="+mn-ea"/>
                <a:cs typeface="+mn-cs"/>
              </a:defRPr>
            </a:lvl7pPr>
            <a:lvl8pPr marL="32004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8pPr>
            <a:lvl9pPr marL="3657600" indent="0" algn="ctr" rtl="0" eaLnBrk="1" latinLnBrk="0" hangingPunct="1">
              <a:spcBef>
                <a:spcPct val="20000"/>
              </a:spcBef>
              <a:buClr>
                <a:schemeClr val="tx2"/>
              </a:buClr>
              <a:buFont typeface="Wingdings 2"/>
              <a:buNone/>
              <a:defRPr sz="1400" kern="1200">
                <a:solidFill>
                  <a:schemeClr val="tx1"/>
                </a:solidFill>
                <a:latin typeface="+mn-lt"/>
                <a:ea typeface="+mn-ea"/>
                <a:cs typeface="+mn-cs"/>
              </a:defRPr>
            </a:lvl9pPr>
          </a:lstStyle>
          <a:p>
            <a:r>
              <a:rPr lang="en-US" dirty="0" smtClean="0"/>
              <a:t>Hardware related questions</a:t>
            </a:r>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7966" y="949679"/>
            <a:ext cx="3806017" cy="3612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15045">
            <a:off x="905401" y="827860"/>
            <a:ext cx="3581400" cy="3612489"/>
          </a:xfrm>
          <a:prstGeom prst="rect">
            <a:avLst/>
          </a:prstGeom>
          <a:noFill/>
          <a:ln>
            <a:noFill/>
          </a:ln>
          <a:effectLst>
            <a:glow rad="152400">
              <a:schemeClr val="accent4">
                <a:satMod val="175000"/>
                <a:alpha val="1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9147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ctrTitle"/>
          </p:nvPr>
        </p:nvSpPr>
        <p:spPr>
          <a:xfrm>
            <a:off x="609600" y="4800601"/>
            <a:ext cx="7924800" cy="685800"/>
          </a:xfrm>
        </p:spPr>
        <p:txBody>
          <a:bodyPr/>
          <a:lstStyle/>
          <a:p>
            <a:r>
              <a:rPr lang="en-US" dirty="0" smtClean="0"/>
              <a:t>Data Compression</a:t>
            </a:r>
            <a:endParaRPr lang="en-US" dirty="0"/>
          </a:p>
        </p:txBody>
      </p:sp>
      <p:sp>
        <p:nvSpPr>
          <p:cNvPr id="32" name="Subtitle 2"/>
          <p:cNvSpPr>
            <a:spLocks noGrp="1"/>
          </p:cNvSpPr>
          <p:nvPr>
            <p:ph type="subTitle" idx="1"/>
          </p:nvPr>
        </p:nvSpPr>
        <p:spPr>
          <a:xfrm>
            <a:off x="609600" y="5603080"/>
            <a:ext cx="7924800" cy="569120"/>
          </a:xfrm>
        </p:spPr>
        <p:txBody>
          <a:bodyPr/>
          <a:lstStyle/>
          <a:p>
            <a:r>
              <a:rPr lang="en-US" dirty="0" smtClean="0"/>
              <a:t>Compression Algorithms</a:t>
            </a:r>
            <a:r>
              <a:rPr lang="bg-BG" dirty="0" smtClean="0"/>
              <a:t>, </a:t>
            </a:r>
            <a:r>
              <a:rPr lang="en-US" dirty="0" smtClean="0"/>
              <a:t>Archiving Software</a:t>
            </a:r>
            <a:endParaRPr lang="en-US" dirty="0"/>
          </a:p>
        </p:txBody>
      </p:sp>
      <p:pic>
        <p:nvPicPr>
          <p:cNvPr id="33" name="Picture 2" descr="http://www.di.ens.fr/~cherniav/images/data.jpg"/>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807155" y="1257299"/>
            <a:ext cx="3829050" cy="3009901"/>
          </a:xfrm>
          <a:prstGeom prst="roundRect">
            <a:avLst>
              <a:gd name="adj" fmla="val 3915"/>
            </a:avLst>
          </a:prstGeom>
          <a:noFill/>
          <a:ln>
            <a:noFill/>
          </a:ln>
          <a:effectLst>
            <a:outerShdw blurRad="127000" dist="38100" dir="2700000" algn="ctr">
              <a:srgbClr val="000000">
                <a:alpha val="45000"/>
              </a:srgbClr>
            </a:outerShdw>
          </a:effectLst>
          <a:scene3d>
            <a:camera prst="perspectiveContrastingRightFacing">
              <a:rot lat="20885729" lon="20316383" rev="21463455"/>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4" name="Picture 4" descr="http://web.mit.edu/newsoffice/images/article_images/20091217161424-4.jp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987800" y="1143000"/>
            <a:ext cx="4165600" cy="3124200"/>
          </a:xfrm>
          <a:prstGeom prst="roundRect">
            <a:avLst>
              <a:gd name="adj" fmla="val 3659"/>
            </a:avLst>
          </a:prstGeom>
          <a:noFill/>
          <a:ln>
            <a:noFill/>
          </a:ln>
          <a:effectLst>
            <a:outerShdw blurRad="127000" dist="38100" dir="2700000" algn="ctr">
              <a:srgbClr val="000000">
                <a:alpha val="45000"/>
              </a:srgbClr>
            </a:outerShdw>
          </a:effectLst>
          <a:scene3d>
            <a:camera prst="perspectiveFront" fov="2700000">
              <a:rot lat="20376001" lon="1938000" rev="20712002"/>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35" name="Picture 6" descr="http://t2.gstatic.com/images?q=tbn:NyRmokIuyyzZhM:http://portableapps.com/files/images/logos/7-zip.pn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191018">
            <a:off x="1707953" y="846144"/>
            <a:ext cx="1041597" cy="593711"/>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6" name="Picture 8" descr="http://t2.gstatic.com/images?q=tbn:rGUKQ6YrwerA5M:http://img.photobucket.com/albums/v63/umaranjum/Feburary/gzip3d.png&amp;t=1"/>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21326303">
            <a:off x="3476297" y="3677088"/>
            <a:ext cx="1085019" cy="71729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7" name="Picture 10" descr="http://www.hbp.com/images/winzip_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1421823">
            <a:off x="7315626" y="3625342"/>
            <a:ext cx="738721" cy="79244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8" name="Picture 12" descr="http://2.bp.blogspot.com/_QCueOts1jT0/Sfn0fQih-1I/AAAAAAAACXU/glsUpttVkdc/s400/winrar.jpg"/>
          <p:cNvPicPr>
            <a:picLocks noChangeAspect="1" noChangeArrowheads="1"/>
          </p:cNvPicPr>
          <p:nvPr/>
        </p:nvPicPr>
        <p:blipFill rotWithShape="1">
          <a:blip r:embed="rId10" cstate="screen">
            <a:extLst>
              <a:ext uri="{28A0092B-C50C-407E-A947-70E740481C1C}">
                <a14:useLocalDpi xmlns:a14="http://schemas.microsoft.com/office/drawing/2010/main" val="0"/>
              </a:ext>
            </a:extLst>
          </a:blip>
          <a:srcRect/>
          <a:stretch/>
        </p:blipFill>
        <p:spPr bwMode="auto">
          <a:xfrm rot="366306">
            <a:off x="652481" y="3465239"/>
            <a:ext cx="1010375" cy="945507"/>
          </a:xfrm>
          <a:prstGeom prst="roundRect">
            <a:avLst>
              <a:gd name="adj" fmla="val 5210"/>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9" name="Picture 14" descr="http://t0.gstatic.com/images?q=tbn:ANd9GcRYfS27MIn7aBAIBzHUSQNX0rqpZrAwzog5vjLw9st7CqFwD74&amp;t=1&amp;usg=__0MYBxnhHsso04yawZHG5FYwbhzs="/>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0893829">
            <a:off x="7423546" y="827000"/>
            <a:ext cx="976846" cy="1355263"/>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0" name="Picture 16" descr="http://1.bp.blogspot.com/_WDytkVEEwXI/TJd4ylKFF8I/AAAAAAAACAw/Qt7TMFxomhg/s1600/WinISO.jpg"/>
          <p:cNvPicPr>
            <a:picLocks noChangeAspect="1" noChangeArrowheads="1"/>
          </p:cNvPicPr>
          <p:nvPr/>
        </p:nvPicPr>
        <p:blipFill>
          <a:blip r:embed="rId12" cstate="screen">
            <a:extLst>
              <a:ext uri="{28A0092B-C50C-407E-A947-70E740481C1C}">
                <a14:useLocalDpi xmlns:a14="http://schemas.microsoft.com/office/drawing/2010/main" val="0"/>
              </a:ext>
            </a:extLst>
          </a:blip>
          <a:srcRect/>
          <a:stretch>
            <a:fillRect/>
          </a:stretch>
        </p:blipFill>
        <p:spPr bwMode="auto">
          <a:xfrm rot="21359808">
            <a:off x="4205612" y="1249824"/>
            <a:ext cx="718392" cy="993954"/>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 name="Picture 20" descr="http://al-wed.com/prodownload/n915.png"/>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rot="168128">
            <a:off x="5308255" y="3625108"/>
            <a:ext cx="1228846" cy="688666"/>
          </a:xfrm>
          <a:prstGeom prst="roundRect">
            <a:avLst>
              <a:gd name="adj" fmla="val 10429"/>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6653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20376" y="2515344"/>
            <a:ext cx="1856824" cy="1668313"/>
          </a:xfrm>
          <a:prstGeom prst="rect">
            <a:avLst/>
          </a:prstGeom>
          <a:effectLst>
            <a:glow rad="63500">
              <a:schemeClr val="accent5">
                <a:satMod val="175000"/>
                <a:alpha val="40000"/>
              </a:schemeClr>
            </a:glow>
            <a:outerShdw blurRad="50800" dist="38100" dir="16200000" rotWithShape="0">
              <a:prstClr val="black">
                <a:alpha val="40000"/>
              </a:prstClr>
            </a:outerShdw>
            <a:reflection blurRad="6350" stA="50000" endA="300" endPos="38500" dist="50800" dir="5400000" sy="-100000" algn="bl" rotWithShape="0"/>
            <a:softEdge rad="63500"/>
          </a:effectLst>
        </p:spPr>
      </p:pic>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sz="3000" dirty="0" smtClean="0"/>
              <a:t>07 </a:t>
            </a:r>
            <a:r>
              <a:rPr lang="en-US" sz="3000" dirty="0" smtClean="0"/>
              <a:t>On which line all of the mentioned </a:t>
            </a:r>
            <a:r>
              <a:rPr lang="en-US" sz="3000" dirty="0" err="1" smtClean="0"/>
              <a:t>fomats</a:t>
            </a:r>
            <a:r>
              <a:rPr lang="en-US" sz="3000" dirty="0" smtClean="0"/>
              <a:t> and algorithms lead to lossless compression?</a:t>
            </a:r>
            <a:endParaRPr lang="bg-BG" sz="3000" dirty="0" smtClean="0"/>
          </a:p>
          <a:p>
            <a:pPr marL="871538" lvl="1" indent="-514350">
              <a:lnSpc>
                <a:spcPct val="95000"/>
              </a:lnSpc>
              <a:buFont typeface="+mj-lt"/>
              <a:buAutoNum type="alphaLcParenR"/>
            </a:pPr>
            <a:r>
              <a:rPr lang="en-US" sz="2800" dirty="0" smtClean="0"/>
              <a:t>TIFF, Lempel-Ziv-Welch, </a:t>
            </a:r>
            <a:r>
              <a:rPr lang="en-US" sz="2800" dirty="0" smtClean="0"/>
              <a:t>DEFLATE</a:t>
            </a:r>
          </a:p>
          <a:p>
            <a:pPr marL="871538" lvl="1" indent="-514350">
              <a:lnSpc>
                <a:spcPct val="95000"/>
              </a:lnSpc>
              <a:buFont typeface="+mj-lt"/>
              <a:buAutoNum type="alphaLcParenR"/>
            </a:pPr>
            <a:endParaRPr lang="bg-BG" sz="2800" dirty="0"/>
          </a:p>
          <a:p>
            <a:pPr marL="871538" lvl="1" indent="-514350">
              <a:lnSpc>
                <a:spcPct val="95000"/>
              </a:lnSpc>
              <a:buFont typeface="+mj-lt"/>
              <a:buAutoNum type="alphaLcParenR"/>
            </a:pPr>
            <a:r>
              <a:rPr lang="en-US" sz="2800" dirty="0"/>
              <a:t>b</a:t>
            </a:r>
            <a:r>
              <a:rPr lang="en-US" sz="2800" dirty="0" smtClean="0"/>
              <a:t>zip2, MP3, </a:t>
            </a:r>
            <a:r>
              <a:rPr lang="en-US" sz="2800" dirty="0" err="1" smtClean="0"/>
              <a:t>Huffmann</a:t>
            </a:r>
            <a:r>
              <a:rPr lang="en-US" sz="2800" dirty="0" smtClean="0"/>
              <a:t> Coding</a:t>
            </a:r>
          </a:p>
          <a:p>
            <a:pPr marL="871538" lvl="1" indent="-514350">
              <a:lnSpc>
                <a:spcPct val="95000"/>
              </a:lnSpc>
              <a:buFont typeface="+mj-lt"/>
              <a:buAutoNum type="alphaLcParenR"/>
            </a:pPr>
            <a:endParaRPr lang="bg-BG" sz="2800" dirty="0" smtClean="0"/>
          </a:p>
          <a:p>
            <a:pPr marL="871538" lvl="1" indent="-514350">
              <a:lnSpc>
                <a:spcPct val="95000"/>
              </a:lnSpc>
              <a:buFont typeface="+mj-lt"/>
              <a:buAutoNum type="alphaLcParenR"/>
            </a:pPr>
            <a:r>
              <a:rPr lang="en-US" sz="2800" dirty="0" smtClean="0">
                <a:sym typeface="Wingdings" panose="05000000000000000000" pitchFamily="2" charset="2"/>
              </a:rPr>
              <a:t>Lempel-Ziv-Welch, Shannon-</a:t>
            </a:r>
            <a:r>
              <a:rPr lang="en-US" sz="2800" dirty="0" err="1" smtClean="0">
                <a:sym typeface="Wingdings" panose="05000000000000000000" pitchFamily="2" charset="2"/>
              </a:rPr>
              <a:t>Fano</a:t>
            </a:r>
            <a:r>
              <a:rPr lang="en-US" sz="2800" dirty="0" smtClean="0">
                <a:sym typeface="Wingdings" panose="05000000000000000000" pitchFamily="2" charset="2"/>
              </a:rPr>
              <a:t> Coding,  JPEG</a:t>
            </a:r>
          </a:p>
          <a:p>
            <a:pPr marL="871538" lvl="1" indent="-514350">
              <a:lnSpc>
                <a:spcPct val="95000"/>
              </a:lnSpc>
              <a:buFont typeface="+mj-lt"/>
              <a:buAutoNum type="alphaLcParenR"/>
            </a:pPr>
            <a:endParaRPr lang="en-US" sz="2800" dirty="0" smtClean="0">
              <a:sym typeface="Wingdings" panose="05000000000000000000" pitchFamily="2" charset="2"/>
            </a:endParaRPr>
          </a:p>
          <a:p>
            <a:pPr marL="871538" lvl="1" indent="-514350">
              <a:lnSpc>
                <a:spcPct val="95000"/>
              </a:lnSpc>
              <a:buFont typeface="+mj-lt"/>
              <a:buAutoNum type="alphaLcParenR"/>
            </a:pPr>
            <a:r>
              <a:rPr lang="en-US" sz="2800" dirty="0" err="1" smtClean="0">
                <a:sym typeface="Wingdings" panose="05000000000000000000" pitchFamily="2" charset="2"/>
              </a:rPr>
              <a:t>DjVu</a:t>
            </a:r>
            <a:r>
              <a:rPr lang="en-US" sz="2800" dirty="0" smtClean="0">
                <a:sym typeface="Wingdings" panose="05000000000000000000" pitchFamily="2" charset="2"/>
              </a:rPr>
              <a:t>, Burrows-Wheeler Transform,</a:t>
            </a:r>
            <a:r>
              <a:rPr lang="bg-BG" sz="2800" dirty="0" smtClean="0">
                <a:sym typeface="Wingdings" panose="05000000000000000000" pitchFamily="2" charset="2"/>
              </a:rPr>
              <a:t> </a:t>
            </a:r>
            <a:r>
              <a:rPr lang="en-US" sz="2800" dirty="0" smtClean="0">
                <a:sym typeface="Wingdings" panose="05000000000000000000" pitchFamily="2" charset="2"/>
              </a:rPr>
              <a:t>Shannon-</a:t>
            </a:r>
            <a:r>
              <a:rPr lang="en-US" sz="2800" dirty="0" err="1" smtClean="0">
                <a:sym typeface="Wingdings" panose="05000000000000000000" pitchFamily="2" charset="2"/>
              </a:rPr>
              <a:t>Fano</a:t>
            </a:r>
            <a:r>
              <a:rPr lang="en-US" sz="2800" dirty="0" smtClean="0">
                <a:sym typeface="Wingdings" panose="05000000000000000000" pitchFamily="2" charset="2"/>
              </a:rPr>
              <a:t> Coding</a:t>
            </a:r>
            <a:endParaRPr lang="bg-BG" sz="2800" dirty="0">
              <a:sym typeface="Wingdings" panose="05000000000000000000" pitchFamily="2" charset="2"/>
            </a:endParaRPr>
          </a:p>
          <a:p>
            <a:pPr marL="357188" lvl="1" indent="0">
              <a:lnSpc>
                <a:spcPct val="95000"/>
              </a:lnSpc>
              <a:buNone/>
            </a:pP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6" name="Oval 5"/>
          <p:cNvSpPr/>
          <p:nvPr/>
        </p:nvSpPr>
        <p:spPr>
          <a:xfrm>
            <a:off x="470647" y="175408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441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2400" dirty="0" smtClean="0"/>
              <a:t>TIFF (</a:t>
            </a:r>
            <a:r>
              <a:rPr lang="ru-RU" sz="2400" dirty="0" smtClean="0"/>
              <a:t>Tagged </a:t>
            </a:r>
            <a:r>
              <a:rPr lang="ru-RU" sz="2400" dirty="0"/>
              <a:t>Image File </a:t>
            </a:r>
            <a:r>
              <a:rPr lang="ru-RU" sz="2400" dirty="0" smtClean="0"/>
              <a:t>Format</a:t>
            </a:r>
            <a:r>
              <a:rPr lang="en-US" sz="2400" dirty="0" smtClean="0"/>
              <a:t>)</a:t>
            </a:r>
            <a:r>
              <a:rPr lang="ru-RU" sz="2400" dirty="0" smtClean="0"/>
              <a:t> </a:t>
            </a:r>
            <a:r>
              <a:rPr lang="en-US" sz="2400" dirty="0"/>
              <a:t>is a file format for storing </a:t>
            </a:r>
            <a:r>
              <a:rPr lang="en-US" sz="2400" dirty="0" smtClean="0"/>
              <a:t>raster images</a:t>
            </a:r>
            <a:r>
              <a:rPr lang="ru-RU" sz="2400" dirty="0" smtClean="0"/>
              <a:t>.</a:t>
            </a:r>
            <a:r>
              <a:rPr lang="en-US" sz="2400" dirty="0" smtClean="0"/>
              <a:t> </a:t>
            </a:r>
            <a:endParaRPr lang="en-US" sz="2400" dirty="0" smtClean="0"/>
          </a:p>
          <a:p>
            <a:pPr>
              <a:lnSpc>
                <a:spcPct val="100000"/>
              </a:lnSpc>
            </a:pPr>
            <a:r>
              <a:rPr lang="en-US" sz="2400" dirty="0" smtClean="0"/>
              <a:t>Lempel-</a:t>
            </a:r>
            <a:r>
              <a:rPr lang="en-US" sz="2400" dirty="0" err="1" smtClean="0"/>
              <a:t>Zif</a:t>
            </a:r>
            <a:r>
              <a:rPr lang="en-US" sz="2400" dirty="0" smtClean="0"/>
              <a:t>-Welch </a:t>
            </a:r>
            <a:r>
              <a:rPr lang="en-US" sz="2400" dirty="0"/>
              <a:t>is a universal </a:t>
            </a:r>
            <a:r>
              <a:rPr lang="en-US" sz="2400" dirty="0">
                <a:hlinkClick r:id="rId2" tooltip="Lossless data compression"/>
              </a:rPr>
              <a:t>lossless data compression</a:t>
            </a:r>
            <a:r>
              <a:rPr lang="en-US" sz="2400" dirty="0"/>
              <a:t> </a:t>
            </a:r>
            <a:r>
              <a:rPr lang="en-US" sz="2400" dirty="0">
                <a:hlinkClick r:id="rId3" tooltip="Algorithm"/>
              </a:rPr>
              <a:t>algorithm</a:t>
            </a:r>
            <a:r>
              <a:rPr lang="bg-BG" sz="2400" dirty="0" smtClean="0"/>
              <a:t>. </a:t>
            </a:r>
            <a:r>
              <a:rPr lang="en-US" sz="2400" dirty="0"/>
              <a:t>It </a:t>
            </a:r>
            <a:r>
              <a:rPr lang="en-US" sz="2400" dirty="0" smtClean="0"/>
              <a:t>is the </a:t>
            </a:r>
            <a:r>
              <a:rPr lang="en-US" sz="2400" dirty="0"/>
              <a:t>algorithm of the widely used Unix file compression utility compress, and is used in the </a:t>
            </a:r>
            <a:r>
              <a:rPr lang="en-US" sz="2400" dirty="0">
                <a:hlinkClick r:id="rId4" tooltip="GIF"/>
              </a:rPr>
              <a:t>GIF</a:t>
            </a:r>
            <a:r>
              <a:rPr lang="en-US" sz="2400" dirty="0"/>
              <a:t> image format. </a:t>
            </a:r>
            <a:endParaRPr lang="en-US" sz="2400" dirty="0" smtClean="0"/>
          </a:p>
          <a:p>
            <a:pPr>
              <a:lnSpc>
                <a:spcPct val="100000"/>
              </a:lnSpc>
            </a:pPr>
            <a:r>
              <a:rPr lang="en-US" sz="2400" dirty="0" smtClean="0"/>
              <a:t>DEFLATE </a:t>
            </a:r>
            <a:r>
              <a:rPr lang="en-US" sz="2400" dirty="0"/>
              <a:t>is a </a:t>
            </a:r>
            <a:r>
              <a:rPr lang="en-US" sz="2400" dirty="0">
                <a:hlinkClick r:id="rId5" tooltip="Data compression"/>
              </a:rPr>
              <a:t>data compression</a:t>
            </a:r>
            <a:r>
              <a:rPr lang="en-US" sz="2400" dirty="0"/>
              <a:t> </a:t>
            </a:r>
            <a:r>
              <a:rPr lang="en-US" sz="2400" dirty="0">
                <a:hlinkClick r:id="rId3" tooltip="Algorithm"/>
              </a:rPr>
              <a:t>algorithm</a:t>
            </a:r>
            <a:r>
              <a:rPr lang="en-US" sz="2400" dirty="0"/>
              <a:t> that uses a combination of the </a:t>
            </a:r>
            <a:r>
              <a:rPr lang="en-US" sz="2400" dirty="0">
                <a:hlinkClick r:id="rId6" tooltip="LZ77 and LZ78"/>
              </a:rPr>
              <a:t>LZ77</a:t>
            </a:r>
            <a:r>
              <a:rPr lang="en-US" sz="2400" dirty="0"/>
              <a:t> algorithm and </a:t>
            </a:r>
            <a:r>
              <a:rPr lang="en-US" sz="2400" dirty="0">
                <a:hlinkClick r:id="rId7" tooltip="Huffman coding"/>
              </a:rPr>
              <a:t>Huffman coding</a:t>
            </a:r>
            <a:r>
              <a:rPr lang="en-US" sz="2400" dirty="0"/>
              <a:t>.</a:t>
            </a:r>
            <a:endParaRPr lang="bg-BG" sz="2400" dirty="0" smtClean="0"/>
          </a:p>
          <a:p>
            <a:pPr marL="0" indent="0">
              <a:lnSpc>
                <a:spcPct val="100000"/>
              </a:lnSpc>
              <a:buNone/>
            </a:pPr>
            <a:r>
              <a:rPr lang="en-US" sz="2400" dirty="0" smtClean="0"/>
              <a:t>Sources</a:t>
            </a:r>
            <a:r>
              <a:rPr lang="bg-BG" sz="2400" dirty="0" smtClean="0"/>
              <a:t>:</a:t>
            </a:r>
            <a:endParaRPr lang="bg-BG" sz="2400" dirty="0" smtClean="0"/>
          </a:p>
          <a:p>
            <a:pPr marL="0" indent="0">
              <a:lnSpc>
                <a:spcPct val="100000"/>
              </a:lnSpc>
              <a:buNone/>
            </a:pPr>
            <a:r>
              <a:rPr lang="en-US" sz="2400" dirty="0">
                <a:hlinkClick r:id="rId8"/>
              </a:rPr>
              <a:t>http://</a:t>
            </a:r>
            <a:r>
              <a:rPr lang="en-US" sz="2400" dirty="0" smtClean="0">
                <a:hlinkClick r:id="rId8"/>
              </a:rPr>
              <a:t>en.wikipedia.org/wiki/Category:Lossless_compression_algorithms</a:t>
            </a:r>
            <a:endParaRPr lang="bg-BG" sz="2400" dirty="0" smtClean="0"/>
          </a:p>
          <a:p>
            <a:pPr marL="0" indent="0">
              <a:lnSpc>
                <a:spcPct val="100000"/>
              </a:lnSpc>
              <a:buNone/>
            </a:pPr>
            <a:r>
              <a:rPr lang="en-US" sz="2400" dirty="0">
                <a:hlinkClick r:id="rId9"/>
              </a:rPr>
              <a:t>http://en.wikipedia.org/wiki/Category:Lossy_compression_algorithms</a:t>
            </a:r>
            <a:endParaRPr lang="bg-BG" sz="2400" dirty="0" smtClean="0"/>
          </a:p>
          <a:p>
            <a:pPr marL="0" indent="0">
              <a:lnSpc>
                <a:spcPct val="100000"/>
              </a:lnSpc>
              <a:buNone/>
            </a:pPr>
            <a:r>
              <a:rPr lang="bg-BG" sz="2800" dirty="0" smtClean="0"/>
              <a:t> </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Tree>
    <p:extLst>
      <p:ext uri="{BB962C8B-B14F-4D97-AF65-F5344CB8AC3E}">
        <p14:creationId xmlns:p14="http://schemas.microsoft.com/office/powerpoint/2010/main" val="26821165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1143000"/>
            <a:ext cx="7924800" cy="685800"/>
          </a:xfrm>
        </p:spPr>
        <p:txBody>
          <a:bodyPr/>
          <a:lstStyle/>
          <a:p>
            <a:r>
              <a:rPr lang="en-US" dirty="0" smtClean="0"/>
              <a:t>Text Processing</a:t>
            </a:r>
            <a:endParaRPr lang="en-US" dirty="0"/>
          </a:p>
        </p:txBody>
      </p:sp>
      <p:sp>
        <p:nvSpPr>
          <p:cNvPr id="10" name="Subtitle 2"/>
          <p:cNvSpPr>
            <a:spLocks noGrp="1"/>
          </p:cNvSpPr>
          <p:nvPr>
            <p:ph type="subTitle" idx="1"/>
          </p:nvPr>
        </p:nvSpPr>
        <p:spPr>
          <a:xfrm>
            <a:off x="609600" y="2057399"/>
            <a:ext cx="7924800" cy="873920"/>
          </a:xfrm>
        </p:spPr>
        <p:txBody>
          <a:bodyPr/>
          <a:lstStyle/>
          <a:p>
            <a:r>
              <a:rPr lang="en-US" dirty="0" smtClean="0"/>
              <a:t>Working with text processing software</a:t>
            </a:r>
            <a:r>
              <a:rPr lang="bg-BG" dirty="0" smtClean="0"/>
              <a:t>, </a:t>
            </a:r>
            <a:r>
              <a:rPr lang="en-US" dirty="0" smtClean="0"/>
              <a:t>file formats</a:t>
            </a:r>
            <a:r>
              <a:rPr lang="bg-BG" dirty="0" smtClean="0"/>
              <a:t>, </a:t>
            </a:r>
            <a:r>
              <a:rPr lang="en-US" dirty="0" smtClean="0"/>
              <a:t>encoding</a:t>
            </a:r>
            <a:r>
              <a:rPr lang="bg-BG" dirty="0" smtClean="0"/>
              <a:t>, </a:t>
            </a:r>
            <a:r>
              <a:rPr lang="en-US" dirty="0" smtClean="0"/>
              <a:t>text</a:t>
            </a:r>
            <a:r>
              <a:rPr lang="bg-BG" dirty="0" smtClean="0"/>
              <a:t>, </a:t>
            </a:r>
            <a:r>
              <a:rPr lang="en-US" dirty="0" smtClean="0"/>
              <a:t>tables</a:t>
            </a:r>
            <a:r>
              <a:rPr lang="bg-BG" dirty="0" smtClean="0"/>
              <a:t>, </a:t>
            </a:r>
            <a:r>
              <a:rPr lang="en-US" dirty="0" smtClean="0"/>
              <a:t>figures</a:t>
            </a:r>
            <a:r>
              <a:rPr lang="bg-BG" dirty="0" smtClean="0"/>
              <a:t>, </a:t>
            </a:r>
            <a:r>
              <a:rPr lang="bg-BG" dirty="0" smtClean="0"/>
              <a:t>…</a:t>
            </a:r>
            <a:endParaRPr lang="en-US" dirty="0"/>
          </a:p>
        </p:txBody>
      </p:sp>
      <p:pic>
        <p:nvPicPr>
          <p:cNvPr id="11" name="Picture 2" descr="http://www.binbin.net/photos/generic/ele/electronic-word-processing-typewriter.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2923738" y="3416576"/>
            <a:ext cx="3467100" cy="2831824"/>
          </a:xfrm>
          <a:prstGeom prst="roundRect">
            <a:avLst>
              <a:gd name="adj" fmla="val 3910"/>
            </a:avLst>
          </a:prstGeom>
          <a:noFill/>
          <a:extLst>
            <a:ext uri="{909E8E84-426E-40DD-AFC4-6F175D3DCCD1}">
              <a14:hiddenFill xmlns:a14="http://schemas.microsoft.com/office/drawing/2010/main">
                <a:solidFill>
                  <a:srgbClr val="FFFFFF"/>
                </a:solidFill>
              </a14:hiddenFill>
            </a:ext>
          </a:extLst>
        </p:spPr>
      </p:pic>
      <p:pic>
        <p:nvPicPr>
          <p:cNvPr id="13" name="Picture 4" descr="http://www.altoonaridgelodge.com/images/M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32866">
            <a:off x="768725" y="3674979"/>
            <a:ext cx="2438400" cy="256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6" descr="http://ui.openoffice.org/VisualDesign/gifs/Icons/OOo30_final_mimetype/Galaxy_OOo3_writer-doc_256.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87559">
            <a:off x="6019920" y="3723853"/>
            <a:ext cx="2419732" cy="24197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5595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838200"/>
            <a:ext cx="8686800" cy="5638800"/>
          </a:xfrm>
        </p:spPr>
        <p:txBody>
          <a:bodyPr/>
          <a:lstStyle/>
          <a:p>
            <a:r>
              <a:rPr lang="en-US" sz="2800" dirty="0" smtClean="0"/>
              <a:t>08</a:t>
            </a:r>
            <a:r>
              <a:rPr lang="ru-RU" sz="2800" dirty="0" smtClean="0"/>
              <a:t> </a:t>
            </a:r>
            <a:r>
              <a:rPr lang="en-US" sz="2800" dirty="0" smtClean="0"/>
              <a:t>What is the purpose of the ASCII Control Characters</a:t>
            </a:r>
            <a:r>
              <a:rPr lang="ru-RU" sz="2800" dirty="0" smtClean="0"/>
              <a:t>?</a:t>
            </a:r>
            <a:endParaRPr lang="ru-RU" sz="2800" dirty="0" smtClean="0"/>
          </a:p>
          <a:p>
            <a:pPr>
              <a:buNone/>
            </a:pPr>
            <a:r>
              <a:rPr lang="bg-BG" sz="2800" dirty="0" smtClean="0">
                <a:solidFill>
                  <a:schemeClr val="tx1">
                    <a:lumMod val="50000"/>
                  </a:schemeClr>
                </a:solidFill>
              </a:rPr>
              <a:t>а)  </a:t>
            </a:r>
            <a:r>
              <a:rPr lang="en-US" sz="2800" dirty="0" smtClean="0">
                <a:solidFill>
                  <a:schemeClr val="tx1">
                    <a:lumMod val="50000"/>
                  </a:schemeClr>
                </a:solidFill>
              </a:rPr>
              <a:t> </a:t>
            </a:r>
            <a:r>
              <a:rPr lang="en-US" sz="2800" dirty="0" smtClean="0">
                <a:solidFill>
                  <a:srgbClr val="FFFFFF"/>
                </a:solidFill>
              </a:rPr>
              <a:t>To	define the text processing</a:t>
            </a:r>
            <a:r>
              <a:rPr lang="bg-BG" sz="2800" dirty="0" smtClean="0">
                <a:solidFill>
                  <a:srgbClr val="FFFFFF"/>
                </a:solidFill>
              </a:rPr>
              <a:t>.</a:t>
            </a:r>
            <a:endParaRPr lang="bg-BG" sz="2800" dirty="0" smtClean="0">
              <a:solidFill>
                <a:srgbClr val="FFFFFF"/>
              </a:solidFill>
            </a:endParaRPr>
          </a:p>
          <a:p>
            <a:pPr>
              <a:buNone/>
            </a:pPr>
            <a:r>
              <a:rPr lang="en-US" sz="2800" dirty="0" smtClean="0">
                <a:solidFill>
                  <a:schemeClr val="tx1">
                    <a:lumMod val="50000"/>
                  </a:schemeClr>
                </a:solidFill>
              </a:rPr>
              <a:t>b</a:t>
            </a:r>
            <a:r>
              <a:rPr lang="bg-BG" sz="2800" dirty="0" smtClean="0">
                <a:solidFill>
                  <a:schemeClr val="tx1">
                    <a:lumMod val="50000"/>
                  </a:schemeClr>
                </a:solidFill>
              </a:rPr>
              <a:t>)   </a:t>
            </a:r>
            <a:r>
              <a:rPr lang="en-US" sz="2800" dirty="0" smtClean="0">
                <a:solidFill>
                  <a:srgbClr val="FFFFFF"/>
                </a:solidFill>
              </a:rPr>
              <a:t>To determine </a:t>
            </a:r>
            <a:r>
              <a:rPr lang="en-US" sz="2800" dirty="0" smtClean="0"/>
              <a:t>the color</a:t>
            </a:r>
            <a:r>
              <a:rPr lang="ru-RU" sz="2800" dirty="0" smtClean="0"/>
              <a:t>, </a:t>
            </a:r>
            <a:r>
              <a:rPr lang="en-US" sz="2800" dirty="0" smtClean="0"/>
              <a:t>font and the size of the symbols</a:t>
            </a:r>
            <a:r>
              <a:rPr lang="ru-RU" sz="2800" dirty="0" smtClean="0"/>
              <a:t>.</a:t>
            </a:r>
            <a:endParaRPr lang="ru-RU" sz="2800" dirty="0" smtClean="0"/>
          </a:p>
          <a:p>
            <a:pPr>
              <a:buNone/>
            </a:pPr>
            <a:r>
              <a:rPr lang="en-US" sz="2800" dirty="0" smtClean="0">
                <a:solidFill>
                  <a:schemeClr val="tx1">
                    <a:lumMod val="50000"/>
                  </a:schemeClr>
                </a:solidFill>
              </a:rPr>
              <a:t>c</a:t>
            </a:r>
            <a:r>
              <a:rPr lang="ru-RU" sz="2800" dirty="0" smtClean="0">
                <a:solidFill>
                  <a:schemeClr val="tx1">
                    <a:lumMod val="50000"/>
                  </a:schemeClr>
                </a:solidFill>
              </a:rPr>
              <a:t>) </a:t>
            </a:r>
            <a:r>
              <a:rPr lang="en-US" sz="2800" dirty="0" smtClean="0">
                <a:solidFill>
                  <a:schemeClr val="tx1">
                    <a:lumMod val="50000"/>
                  </a:schemeClr>
                </a:solidFill>
              </a:rPr>
              <a:t>  </a:t>
            </a:r>
            <a:r>
              <a:rPr lang="en-US" sz="2800" dirty="0" smtClean="0">
                <a:solidFill>
                  <a:srgbClr val="FFFFFF"/>
                </a:solidFill>
              </a:rPr>
              <a:t>To ensure </a:t>
            </a:r>
            <a:r>
              <a:rPr lang="en-US" sz="2800" dirty="0" smtClean="0"/>
              <a:t>the usage of proper spelling and grammar</a:t>
            </a:r>
            <a:endParaRPr lang="ru-RU" sz="2800" dirty="0" smtClean="0"/>
          </a:p>
          <a:p>
            <a:pPr>
              <a:buNone/>
            </a:pPr>
            <a:r>
              <a:rPr lang="en-US" sz="2800" dirty="0" smtClean="0">
                <a:solidFill>
                  <a:schemeClr val="tx1">
                    <a:lumMod val="50000"/>
                  </a:schemeClr>
                </a:solidFill>
              </a:rPr>
              <a:t>d</a:t>
            </a:r>
            <a:r>
              <a:rPr lang="bg-BG" sz="2800" dirty="0" smtClean="0">
                <a:solidFill>
                  <a:schemeClr val="tx1">
                    <a:lumMod val="50000"/>
                  </a:schemeClr>
                </a:solidFill>
              </a:rPr>
              <a:t>)   </a:t>
            </a:r>
            <a:r>
              <a:rPr lang="en-US" sz="2800" dirty="0" smtClean="0"/>
              <a:t>To </a:t>
            </a:r>
            <a:r>
              <a:rPr lang="en-US" sz="2800" dirty="0" smtClean="0"/>
              <a:t>hold characters </a:t>
            </a:r>
            <a:r>
              <a:rPr lang="en-US" sz="2800" dirty="0"/>
              <a:t>of non-Latin </a:t>
            </a:r>
            <a:r>
              <a:rPr lang="en-US" sz="2800" dirty="0" smtClean="0"/>
              <a:t>alphabets</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5" name="Oval 4"/>
          <p:cNvSpPr/>
          <p:nvPr/>
        </p:nvSpPr>
        <p:spPr>
          <a:xfrm>
            <a:off x="152400" y="188258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851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ru-RU" sz="2800" dirty="0" smtClean="0"/>
              <a:t>ASCII </a:t>
            </a:r>
            <a:r>
              <a:rPr lang="en-US" sz="2800" dirty="0" smtClean="0"/>
              <a:t>defines codes of</a:t>
            </a:r>
            <a:r>
              <a:rPr lang="ru-RU" sz="2800" dirty="0" smtClean="0"/>
              <a:t> </a:t>
            </a:r>
            <a:r>
              <a:rPr lang="ru-RU" sz="2800" dirty="0" smtClean="0"/>
              <a:t>33 </a:t>
            </a:r>
            <a:r>
              <a:rPr lang="en-US" sz="2800" dirty="0" smtClean="0"/>
              <a:t>undepictable control characters </a:t>
            </a:r>
            <a:r>
              <a:rPr lang="ru-RU" sz="2800" dirty="0" smtClean="0"/>
              <a:t>(</a:t>
            </a:r>
            <a:r>
              <a:rPr lang="en-US" sz="2800" dirty="0" smtClean="0"/>
              <a:t>used mainly </a:t>
            </a:r>
            <a:r>
              <a:rPr lang="en-US" sz="2800" dirty="0" smtClean="0"/>
              <a:t>to determine the</a:t>
            </a:r>
            <a:r>
              <a:rPr lang="en-US" sz="2800" dirty="0" smtClean="0"/>
              <a:t> text processing</a:t>
            </a:r>
            <a:r>
              <a:rPr lang="ru-RU" sz="2800" dirty="0" smtClean="0"/>
              <a:t>).</a:t>
            </a:r>
            <a:r>
              <a:rPr lang="en-US" sz="2800" dirty="0" smtClean="0"/>
              <a:t> During the period of their introduction the printing devices were the most common tool for producing a text output. Therefore ASCII also contains control codes, specifying the way, in which characters should be printed. </a:t>
            </a:r>
          </a:p>
          <a:p>
            <a:pPr marL="0" indent="0">
              <a:buNone/>
            </a:pPr>
            <a:r>
              <a:rPr lang="en-US" sz="2800" dirty="0"/>
              <a:t>	</a:t>
            </a:r>
            <a:r>
              <a:rPr lang="en-US" sz="2800" dirty="0" smtClean="0"/>
              <a:t>Sources:</a:t>
            </a:r>
            <a:endParaRPr lang="bg-BG" sz="2800" dirty="0" smtClean="0"/>
          </a:p>
          <a:p>
            <a:r>
              <a:rPr lang="en-CA" sz="2800" dirty="0">
                <a:hlinkClick r:id="rId2"/>
              </a:rPr>
              <a:t>http://en.wikipedia.org/wiki/ASCII</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spTree>
    <p:extLst>
      <p:ext uri="{BB962C8B-B14F-4D97-AF65-F5344CB8AC3E}">
        <p14:creationId xmlns:p14="http://schemas.microsoft.com/office/powerpoint/2010/main" val="11747012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ctrTitle"/>
          </p:nvPr>
        </p:nvSpPr>
        <p:spPr>
          <a:xfrm>
            <a:off x="592667" y="4495800"/>
            <a:ext cx="7924800" cy="685800"/>
          </a:xfrm>
        </p:spPr>
        <p:txBody>
          <a:bodyPr/>
          <a:lstStyle/>
          <a:p>
            <a:r>
              <a:rPr lang="en-US" dirty="0" smtClean="0"/>
              <a:t>Computer Graphics</a:t>
            </a:r>
            <a:endParaRPr lang="en-US" dirty="0"/>
          </a:p>
        </p:txBody>
      </p:sp>
      <p:sp>
        <p:nvSpPr>
          <p:cNvPr id="16" name="Subtitle 2"/>
          <p:cNvSpPr>
            <a:spLocks noGrp="1"/>
          </p:cNvSpPr>
          <p:nvPr>
            <p:ph type="subTitle" idx="1"/>
          </p:nvPr>
        </p:nvSpPr>
        <p:spPr>
          <a:xfrm>
            <a:off x="592667" y="5450680"/>
            <a:ext cx="7924800" cy="873920"/>
          </a:xfrm>
        </p:spPr>
        <p:txBody>
          <a:bodyPr/>
          <a:lstStyle/>
          <a:p>
            <a:r>
              <a:rPr lang="en-US" dirty="0" smtClean="0"/>
              <a:t>Raster and vector graphics</a:t>
            </a:r>
            <a:r>
              <a:rPr lang="bg-BG" dirty="0" smtClean="0"/>
              <a:t>, </a:t>
            </a:r>
            <a:r>
              <a:rPr lang="en-US" dirty="0" smtClean="0"/>
              <a:t>image file formats</a:t>
            </a:r>
            <a:r>
              <a:rPr lang="bg-BG" dirty="0" smtClean="0"/>
              <a:t>, </a:t>
            </a:r>
            <a:r>
              <a:rPr lang="en-US" dirty="0" smtClean="0"/>
              <a:t>image editors</a:t>
            </a:r>
            <a:r>
              <a:rPr lang="bg-BG" dirty="0" smtClean="0"/>
              <a:t>, </a:t>
            </a:r>
            <a:r>
              <a:rPr lang="en-US" dirty="0" smtClean="0"/>
              <a:t>color range</a:t>
            </a:r>
            <a:endParaRPr lang="en-US" dirty="0"/>
          </a:p>
        </p:txBody>
      </p:sp>
      <p:pic>
        <p:nvPicPr>
          <p:cNvPr id="17" name="Picture 5" descr="http://www.learnkey.com/elearning/images/product_categories/web.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85800" y="990599"/>
            <a:ext cx="2819400" cy="2324006"/>
          </a:xfrm>
          <a:prstGeom prst="roundRect">
            <a:avLst>
              <a:gd name="adj" fmla="val 1625"/>
            </a:avLst>
          </a:prstGeom>
          <a:noFill/>
          <a:effectLst>
            <a:softEdge rad="31750"/>
          </a:effectLst>
          <a:scene3d>
            <a:camera prst="perspectiveHeroicExtremeRightFacing"/>
            <a:lightRig rig="threePt" dir="t"/>
          </a:scene3d>
          <a:extLst>
            <a:ext uri="{909E8E84-426E-40DD-AFC4-6F175D3DCCD1}">
              <a14:hiddenFill xmlns:a14="http://schemas.microsoft.com/office/drawing/2010/main">
                <a:solidFill>
                  <a:srgbClr val="FFFFFF"/>
                </a:solidFill>
              </a14:hiddenFill>
            </a:ext>
          </a:extLst>
        </p:spPr>
      </p:pic>
      <p:pic>
        <p:nvPicPr>
          <p:cNvPr id="18" name="Picture 6"/>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172200" y="2447983"/>
            <a:ext cx="2289805" cy="1590616"/>
          </a:xfrm>
          <a:prstGeom prst="rect">
            <a:avLst/>
          </a:prstGeom>
          <a:noFill/>
          <a:ln>
            <a:noFill/>
          </a:ln>
          <a:effectLst>
            <a:outerShdw dist="35921" dir="2700000" algn="ctr" rotWithShape="0">
              <a:schemeClr val="bg2"/>
            </a:outerShdw>
            <a:softEdge rad="127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9" descr="http://www.new-options.com/images/paintbrushe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p:blipFill>
        <p:spPr bwMode="auto">
          <a:xfrm rot="21433975">
            <a:off x="6770073" y="644380"/>
            <a:ext cx="1726691" cy="1600873"/>
          </a:xfrm>
          <a:prstGeom prst="roundRect">
            <a:avLst/>
          </a:prstGeom>
          <a:noFill/>
          <a:effectLst>
            <a:softEdge rad="31750"/>
          </a:effectLst>
          <a:scene3d>
            <a:camera prst="perspectiveHeroicExtremeRightFacing" fov="5400000">
              <a:rot lat="389930" lon="1246741" rev="21556313"/>
            </a:camera>
            <a:lightRig rig="threePt" dir="t"/>
          </a:scene3d>
          <a:extLst>
            <a:ext uri="{909E8E84-426E-40DD-AFC4-6F175D3DCCD1}">
              <a14:hiddenFill xmlns:a14="http://schemas.microsoft.com/office/drawing/2010/main">
                <a:solidFill>
                  <a:srgbClr val="FFFFFF"/>
                </a:solidFill>
              </a14:hiddenFill>
            </a:ext>
          </a:extLst>
        </p:spPr>
      </p:pic>
      <p:pic>
        <p:nvPicPr>
          <p:cNvPr id="2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53793">
            <a:off x="1952979" y="609600"/>
            <a:ext cx="5209822" cy="340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426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sz="2800" dirty="0" smtClean="0"/>
              <a:t>09 </a:t>
            </a:r>
            <a:r>
              <a:rPr lang="en-US" sz="2800" dirty="0" smtClean="0"/>
              <a:t>Which of the following is NOT true about raster graphics</a:t>
            </a:r>
            <a:r>
              <a:rPr lang="bg-BG" sz="2800" dirty="0" smtClean="0"/>
              <a:t>?</a:t>
            </a:r>
            <a:endParaRPr lang="en-US" sz="2800" dirty="0" smtClean="0"/>
          </a:p>
          <a:p>
            <a:pPr marL="871538" lvl="1" indent="-514350">
              <a:buFont typeface="+mj-lt"/>
              <a:buAutoNum type="alphaLcParenR"/>
            </a:pPr>
            <a:r>
              <a:rPr lang="en-US" sz="2800" dirty="0" smtClean="0"/>
              <a:t>Produces images of high qualit</a:t>
            </a:r>
            <a:r>
              <a:rPr lang="en-US" sz="2800" dirty="0" smtClean="0"/>
              <a:t>y even after a significant scale up. </a:t>
            </a:r>
            <a:endParaRPr lang="bg-BG" sz="2800" dirty="0" smtClean="0"/>
          </a:p>
          <a:p>
            <a:pPr marL="871538" lvl="1" indent="-514350">
              <a:buFont typeface="+mj-lt"/>
              <a:buAutoNum type="alphaLcParenR"/>
            </a:pPr>
            <a:r>
              <a:rPr lang="en-US" sz="2800" dirty="0"/>
              <a:t>is a dot matrix data structure representing a generally rectangular grid of pixels </a:t>
            </a:r>
            <a:endParaRPr lang="en-US" sz="2800" dirty="0" smtClean="0"/>
          </a:p>
          <a:p>
            <a:pPr marL="871538" lvl="1" indent="-514350">
              <a:buFont typeface="+mj-lt"/>
              <a:buAutoNum type="alphaLcParenR"/>
            </a:pPr>
            <a:r>
              <a:rPr lang="en-US" sz="2800" dirty="0" smtClean="0"/>
              <a:t>BMP</a:t>
            </a:r>
            <a:r>
              <a:rPr lang="en-US" sz="2800" dirty="0" smtClean="0"/>
              <a:t>, </a:t>
            </a:r>
            <a:r>
              <a:rPr lang="en-US" sz="2800" dirty="0" smtClean="0"/>
              <a:t>JPEG and</a:t>
            </a:r>
            <a:r>
              <a:rPr lang="bg-BG" sz="2800" dirty="0" smtClean="0"/>
              <a:t> </a:t>
            </a:r>
            <a:r>
              <a:rPr lang="en-US" sz="2800" dirty="0" smtClean="0"/>
              <a:t>TIFF </a:t>
            </a:r>
            <a:r>
              <a:rPr lang="en-US" sz="2800" dirty="0" smtClean="0"/>
              <a:t>are raster image formats</a:t>
            </a:r>
            <a:endParaRPr lang="bg-BG" sz="2800" dirty="0" smtClean="0"/>
          </a:p>
          <a:p>
            <a:pPr marL="871538" lvl="1" indent="-514350">
              <a:buFont typeface="+mj-lt"/>
              <a:buAutoNum type="alphaLcParenR"/>
            </a:pPr>
            <a:r>
              <a:rPr lang="en-US" sz="2800" dirty="0" smtClean="0"/>
              <a:t>Each pixel ca</a:t>
            </a:r>
            <a:r>
              <a:rPr lang="en-US" sz="2800" dirty="0" smtClean="0"/>
              <a:t>n contain only one color</a:t>
            </a:r>
            <a:endParaRPr lang="bg-BG" sz="2800" dirty="0" smtClean="0"/>
          </a:p>
          <a:p>
            <a:pPr marL="871538" lvl="1" indent="-514350">
              <a:buFont typeface="+mj-lt"/>
              <a:buAutoNum type="alphaLcParenR"/>
            </a:pPr>
            <a:r>
              <a:rPr lang="en-US" sz="2800" dirty="0" smtClean="0"/>
              <a:t>Used for managing </a:t>
            </a:r>
            <a:r>
              <a:rPr lang="en-US" sz="2800" dirty="0"/>
              <a:t>photographs and photo-realistic images</a:t>
            </a:r>
            <a:endParaRPr lang="bg-BG" sz="2800" dirty="0" smtClean="0"/>
          </a:p>
          <a:p>
            <a:pPr marL="357188" lvl="1" indent="0">
              <a:buNone/>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5" name="Oval 4"/>
          <p:cNvSpPr/>
          <p:nvPr/>
        </p:nvSpPr>
        <p:spPr>
          <a:xfrm>
            <a:off x="492760" y="1930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575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838200"/>
            <a:ext cx="8686800" cy="5791200"/>
          </a:xfrm>
        </p:spPr>
        <p:txBody>
          <a:bodyPr/>
          <a:lstStyle/>
          <a:p>
            <a:r>
              <a:rPr lang="en-US" sz="2800" dirty="0" smtClean="0"/>
              <a:t>In Computer Graphics</a:t>
            </a:r>
            <a:r>
              <a:rPr lang="ru-RU" sz="2800" dirty="0" smtClean="0"/>
              <a:t>, </a:t>
            </a:r>
            <a:r>
              <a:rPr lang="en-US" sz="2800" dirty="0" smtClean="0"/>
              <a:t>raster graphics or bitmap image</a:t>
            </a:r>
            <a:r>
              <a:rPr lang="ru-RU" sz="2800" dirty="0" smtClean="0"/>
              <a:t> </a:t>
            </a:r>
            <a:r>
              <a:rPr lang="en-US" sz="2800" dirty="0" smtClean="0"/>
              <a:t>is </a:t>
            </a:r>
            <a:r>
              <a:rPr lang="en-US" sz="2800" dirty="0" smtClean="0"/>
              <a:t>a </a:t>
            </a:r>
            <a:r>
              <a:rPr lang="en-US" sz="2800" dirty="0"/>
              <a:t>dot matrix data structure representing a generally rectangular grid of pixels, or points of </a:t>
            </a:r>
            <a:r>
              <a:rPr lang="en-US" sz="2800" dirty="0" smtClean="0"/>
              <a:t>color</a:t>
            </a:r>
            <a:r>
              <a:rPr lang="ru-RU" sz="2800" dirty="0" smtClean="0"/>
              <a:t>, </a:t>
            </a:r>
            <a:r>
              <a:rPr lang="en-US" sz="2800" dirty="0" smtClean="0"/>
              <a:t>i.e.</a:t>
            </a:r>
            <a:r>
              <a:rPr lang="ru-RU" sz="2800" dirty="0" smtClean="0"/>
              <a:t> </a:t>
            </a:r>
            <a:r>
              <a:rPr lang="en-US" sz="2800" dirty="0" smtClean="0"/>
              <a:t>each pixel in the image has a numeric value which stands for its color.</a:t>
            </a:r>
            <a:endParaRPr lang="ru-RU" sz="2800" dirty="0" smtClean="0"/>
          </a:p>
          <a:p>
            <a:r>
              <a:rPr lang="en-US" sz="2800" dirty="0" smtClean="0"/>
              <a:t>Sources</a:t>
            </a:r>
            <a:r>
              <a:rPr lang="ru-RU" sz="2800" dirty="0" smtClean="0"/>
              <a:t>: </a:t>
            </a:r>
            <a:r>
              <a:rPr lang="en-US" sz="2800" dirty="0">
                <a:hlinkClick r:id="rId2"/>
              </a:rPr>
              <a:t>http://</a:t>
            </a:r>
            <a:r>
              <a:rPr lang="en-US" sz="2800" dirty="0" smtClean="0">
                <a:hlinkClick r:id="rId2"/>
              </a:rPr>
              <a:t>en.wikipedia.org/wiki/Raster_graphics</a:t>
            </a:r>
            <a:endParaRPr lang="en-US" sz="2800" dirty="0" smtClean="0"/>
          </a:p>
          <a:p>
            <a:r>
              <a:rPr lang="en-US" sz="2800" dirty="0" smtClean="0"/>
              <a:t>Vector </a:t>
            </a:r>
            <a:r>
              <a:rPr lang="en-US" sz="2800" dirty="0" smtClean="0"/>
              <a:t>Graphics</a:t>
            </a:r>
            <a:r>
              <a:rPr lang="bg-BG" sz="2800" dirty="0" smtClean="0"/>
              <a:t> </a:t>
            </a:r>
            <a:r>
              <a:rPr lang="bg-BG" sz="2800" dirty="0" smtClean="0"/>
              <a:t>- </a:t>
            </a:r>
            <a:r>
              <a:rPr lang="en-US" sz="2800" dirty="0">
                <a:hlinkClick r:id="rId3"/>
              </a:rPr>
              <a:t>http://</a:t>
            </a:r>
            <a:r>
              <a:rPr lang="en-US" sz="2800" dirty="0" smtClean="0">
                <a:hlinkClick r:id="rId3"/>
              </a:rPr>
              <a:t>en.wikipedia.org/wiki/Vector_graphics</a:t>
            </a:r>
            <a:endParaRPr lang="en-US" sz="2800" dirty="0" smtClean="0"/>
          </a:p>
          <a:p>
            <a:endParaRPr lang="en-US"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Tree>
    <p:extLst>
      <p:ext uri="{BB962C8B-B14F-4D97-AF65-F5344CB8AC3E}">
        <p14:creationId xmlns:p14="http://schemas.microsoft.com/office/powerpoint/2010/main" val="9254684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609600" y="4953000"/>
            <a:ext cx="7924800" cy="685800"/>
          </a:xfrm>
        </p:spPr>
        <p:txBody>
          <a:bodyPr/>
          <a:lstStyle/>
          <a:p>
            <a:r>
              <a:rPr lang="en-US" dirty="0" smtClean="0"/>
              <a:t>Databases</a:t>
            </a:r>
            <a:endParaRPr lang="en-US" dirty="0"/>
          </a:p>
        </p:txBody>
      </p:sp>
      <p:sp>
        <p:nvSpPr>
          <p:cNvPr id="15" name="Subtitle 2"/>
          <p:cNvSpPr>
            <a:spLocks noGrp="1"/>
          </p:cNvSpPr>
          <p:nvPr>
            <p:ph type="subTitle" idx="1"/>
          </p:nvPr>
        </p:nvSpPr>
        <p:spPr>
          <a:xfrm>
            <a:off x="609600" y="5679280"/>
            <a:ext cx="7924800" cy="569120"/>
          </a:xfrm>
        </p:spPr>
        <p:txBody>
          <a:bodyPr/>
          <a:lstStyle/>
          <a:p>
            <a:r>
              <a:rPr lang="en-US" dirty="0" smtClean="0"/>
              <a:t>Database models</a:t>
            </a:r>
            <a:r>
              <a:rPr lang="bg-BG" dirty="0" smtClean="0"/>
              <a:t>, </a:t>
            </a:r>
            <a:r>
              <a:rPr lang="en-US" dirty="0" smtClean="0"/>
              <a:t>tables</a:t>
            </a:r>
            <a:r>
              <a:rPr lang="bg-BG" dirty="0" smtClean="0"/>
              <a:t>, </a:t>
            </a:r>
            <a:r>
              <a:rPr lang="en-US" dirty="0" smtClean="0"/>
              <a:t>relations</a:t>
            </a:r>
            <a:r>
              <a:rPr lang="bg-BG" dirty="0" smtClean="0"/>
              <a:t>, </a:t>
            </a:r>
            <a:r>
              <a:rPr lang="en-US" dirty="0" smtClean="0"/>
              <a:t>SQL</a:t>
            </a:r>
            <a:endParaRPr lang="en-US" dirty="0"/>
          </a:p>
        </p:txBody>
      </p:sp>
      <p:pic>
        <p:nvPicPr>
          <p:cNvPr id="16" name="Picture 2" descr="-&quot;Relational"/>
          <p:cNvPicPr>
            <a:picLocks noChangeAspect="1" noChangeArrowheads="1"/>
          </p:cNvPicPr>
          <p:nvPr/>
        </p:nvPicPr>
        <p:blipFill>
          <a:blip r:embed="rId2" cstate="screen">
            <a:lum bright="20000" contrast="20000"/>
            <a:extLst>
              <a:ext uri="{28A0092B-C50C-407E-A947-70E740481C1C}">
                <a14:useLocalDpi xmlns:a14="http://schemas.microsoft.com/office/drawing/2010/main" val="0"/>
              </a:ext>
            </a:extLst>
          </a:blip>
          <a:srcRect/>
          <a:stretch>
            <a:fillRect/>
          </a:stretch>
        </p:blipFill>
        <p:spPr bwMode="auto">
          <a:xfrm rot="21417933">
            <a:off x="3048000" y="864992"/>
            <a:ext cx="2971800" cy="1503111"/>
          </a:xfrm>
          <a:prstGeom prst="rect">
            <a:avLst/>
          </a:prstGeom>
          <a:noFill/>
          <a:effectLst>
            <a:outerShdw blurRad="88900" sx="106000" sy="106000" algn="ctr" rotWithShape="0">
              <a:prstClr val="black">
                <a:alpha val="40000"/>
              </a:prstClr>
            </a:outerShdw>
          </a:effectLst>
        </p:spPr>
      </p:pic>
      <p:pic>
        <p:nvPicPr>
          <p:cNvPr id="17" name="Picture 4" descr="http://www.saheltech.com/photos/database2.jpg"/>
          <p:cNvPicPr>
            <a:picLocks noChangeAspect="1" noChangeArrowheads="1"/>
          </p:cNvPicPr>
          <p:nvPr/>
        </p:nvPicPr>
        <p:blipFill>
          <a:blip r:embed="rId3" cstate="screen">
            <a:lum bright="20000" contrast="40000"/>
            <a:extLst>
              <a:ext uri="{28A0092B-C50C-407E-A947-70E740481C1C}">
                <a14:useLocalDpi xmlns:a14="http://schemas.microsoft.com/office/drawing/2010/main" val="0"/>
              </a:ext>
            </a:extLst>
          </a:blip>
          <a:srcRect/>
          <a:stretch>
            <a:fillRect/>
          </a:stretch>
        </p:blipFill>
        <p:spPr bwMode="auto">
          <a:xfrm rot="21270379">
            <a:off x="5266620" y="2562674"/>
            <a:ext cx="2974180" cy="1918825"/>
          </a:xfrm>
          <a:prstGeom prst="roundRect">
            <a:avLst>
              <a:gd name="adj" fmla="val 4705"/>
            </a:avLst>
          </a:prstGeom>
          <a:solidFill>
            <a:srgbClr val="FFFFFF">
              <a:shade val="85000"/>
            </a:srgbClr>
          </a:solidFill>
          <a:ln>
            <a:noFill/>
          </a:ln>
          <a:effectLst>
            <a:outerShdw blurRad="88900" sx="106000" sy="106000" algn="ctr" rotWithShape="0">
              <a:prstClr val="black">
                <a:alpha val="40000"/>
              </a:prstClr>
            </a:outerShdw>
          </a:effectLst>
        </p:spPr>
      </p:pic>
      <p:pic>
        <p:nvPicPr>
          <p:cNvPr id="18" name="Picture 2" descr="http://store.kagi.com/gif/6CN_LIVE/Drag%20%20Drop%20Icon%20125_128_vph03.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414036">
            <a:off x="2937029" y="2387050"/>
            <a:ext cx="2315833" cy="2129743"/>
          </a:xfrm>
          <a:prstGeom prst="roundRect">
            <a:avLst>
              <a:gd name="adj" fmla="val 7737"/>
            </a:avLst>
          </a:prstGeom>
          <a:noFill/>
          <a:effectLst>
            <a:outerShdw blurRad="88900" sx="106000" sy="106000" algn="ctr" rotWithShape="0">
              <a:prstClr val="black">
                <a:alpha val="40000"/>
              </a:prstClr>
            </a:outerShdw>
          </a:effectLst>
        </p:spPr>
      </p:pic>
      <p:pic>
        <p:nvPicPr>
          <p:cNvPr id="19" name="Picture 2" descr="http://images.visual-paradigm.com/vpuml/provides/codedbeng/generate_db_illu.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330146">
            <a:off x="691293" y="2787060"/>
            <a:ext cx="2170387" cy="1765072"/>
          </a:xfrm>
          <a:prstGeom prst="roundRect">
            <a:avLst>
              <a:gd name="adj" fmla="val 2941"/>
            </a:avLst>
          </a:prstGeom>
          <a:noFill/>
          <a:effectLst>
            <a:outerShdw blurRad="88900" sx="106000" sy="106000" algn="ctr" rotWithShape="0">
              <a:prstClr val="black">
                <a:alpha val="40000"/>
              </a:prstClr>
            </a:outerShdw>
          </a:effectLst>
        </p:spPr>
      </p:pic>
      <p:pic>
        <p:nvPicPr>
          <p:cNvPr id="20" name="Picture 2" descr="http://www.iconspedia.com/uploads/1913906277156034685.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286140">
            <a:off x="776582" y="889501"/>
            <a:ext cx="2664508" cy="2294812"/>
          </a:xfrm>
          <a:prstGeom prst="rect">
            <a:avLst/>
          </a:prstGeom>
          <a:noFill/>
          <a:effectLst>
            <a:outerShdw blurRad="88900" sx="106000" sy="106000" algn="ctr" rotWithShape="0">
              <a:prstClr val="black">
                <a:alpha val="40000"/>
              </a:prstClr>
            </a:outerShdw>
          </a:effectLst>
        </p:spPr>
      </p:pic>
      <p:pic>
        <p:nvPicPr>
          <p:cNvPr id="21" name="Picture 2" descr="http://www.selikoff.net/blog-files/database-good.png"/>
          <p:cNvPicPr>
            <a:picLocks noChangeAspect="1" noChangeArrowheads="1"/>
          </p:cNvPicPr>
          <p:nvPr/>
        </p:nvPicPr>
        <p:blipFill>
          <a:blip r:embed="rId7" cstate="screen">
            <a:extLst>
              <a:ext uri="{28A0092B-C50C-407E-A947-70E740481C1C}">
                <a14:useLocalDpi xmlns:a14="http://schemas.microsoft.com/office/drawing/2010/main" val="0"/>
              </a:ext>
            </a:extLst>
          </a:blip>
          <a:srcRect/>
          <a:stretch>
            <a:fillRect/>
          </a:stretch>
        </p:blipFill>
        <p:spPr bwMode="auto">
          <a:xfrm rot="202978">
            <a:off x="5779953" y="1079281"/>
            <a:ext cx="1911982" cy="1682018"/>
          </a:xfrm>
          <a:prstGeom prst="roundRect">
            <a:avLst>
              <a:gd name="adj" fmla="val 8594"/>
            </a:avLst>
          </a:prstGeom>
          <a:solidFill>
            <a:srgbClr val="FFFFFF">
              <a:shade val="85000"/>
            </a:srgbClr>
          </a:solidFill>
          <a:ln>
            <a:noFill/>
          </a:ln>
          <a:effectLst>
            <a:outerShdw blurRad="88900" sx="106000" sy="106000" algn="ctr" rotWithShape="0">
              <a:prstClr val="black">
                <a:alpha val="40000"/>
              </a:prstClr>
            </a:outerShdw>
          </a:effectLst>
        </p:spPr>
      </p:pic>
    </p:spTree>
    <p:extLst>
      <p:ext uri="{BB962C8B-B14F-4D97-AF65-F5344CB8AC3E}">
        <p14:creationId xmlns:p14="http://schemas.microsoft.com/office/powerpoint/2010/main" val="41309387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600" dirty="0" smtClean="0">
                <a:effectLst/>
              </a:rPr>
              <a:t>01 What  does the </a:t>
            </a:r>
            <a:r>
              <a:rPr lang="en-US" sz="2600" dirty="0" smtClean="0">
                <a:effectLst/>
              </a:rPr>
              <a:t>Motherboard’s </a:t>
            </a:r>
            <a:r>
              <a:rPr lang="en-US" sz="2600" dirty="0" smtClean="0">
                <a:effectLst/>
              </a:rPr>
              <a:t>Southbridge do ?</a:t>
            </a:r>
            <a:endParaRPr lang="en-US" sz="2600" dirty="0" smtClean="0"/>
          </a:p>
          <a:p>
            <a:pPr marL="871538" lvl="1" indent="-514350">
              <a:buFont typeface="+mj-lt"/>
              <a:buAutoNum type="alphaLcParenR"/>
            </a:pPr>
            <a:r>
              <a:rPr lang="en-US" sz="2600" dirty="0" smtClean="0"/>
              <a:t>Handles all of a computer's I/O functions, the interrupt controller and the IDE channels.</a:t>
            </a:r>
          </a:p>
          <a:p>
            <a:pPr marL="871538" lvl="1" indent="-514350">
              <a:buFont typeface="+mj-lt"/>
              <a:buAutoNum type="alphaLcParenR"/>
            </a:pPr>
            <a:r>
              <a:rPr lang="en-US" sz="2600" dirty="0" smtClean="0"/>
              <a:t>Handles communications among the CPU, in some cases RAM, and PCI Express (or </a:t>
            </a:r>
            <a:r>
              <a:rPr lang="en-US" sz="2600" dirty="0" err="1" smtClean="0"/>
              <a:t>AGP</a:t>
            </a:r>
            <a:r>
              <a:rPr lang="en-US" sz="2600" dirty="0" smtClean="0"/>
              <a:t>) video cards.</a:t>
            </a:r>
          </a:p>
          <a:p>
            <a:pPr marL="871538" lvl="1" indent="-514350">
              <a:buFont typeface="+mj-lt"/>
              <a:buAutoNum type="alphaLcParenR"/>
            </a:pPr>
            <a:r>
              <a:rPr lang="en-US" sz="2600" dirty="0" smtClean="0"/>
              <a:t>Supports the functions found on a processor, but in a standardized format.</a:t>
            </a:r>
          </a:p>
          <a:p>
            <a:pPr marL="871538" lvl="1" indent="-514350">
              <a:buFont typeface="+mj-lt"/>
              <a:buAutoNum type="alphaLcParenR"/>
            </a:pPr>
            <a:r>
              <a:rPr lang="en-US" sz="2600" dirty="0" smtClean="0"/>
              <a:t>Serves as the primary motherboard-level interconnect, connecting the host system-processor with both integrated-peripherals.</a:t>
            </a:r>
            <a:endParaRPr lang="en-US" sz="2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sp>
        <p:nvSpPr>
          <p:cNvPr id="5" name="Oval 4"/>
          <p:cNvSpPr/>
          <p:nvPr/>
        </p:nvSpPr>
        <p:spPr>
          <a:xfrm>
            <a:off x="457200" y="1447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43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bg-BG" dirty="0" smtClean="0"/>
              <a:t>10 </a:t>
            </a:r>
            <a:r>
              <a:rPr lang="en-US" dirty="0" smtClean="0"/>
              <a:t>Which of the following is NOT a database management system(DBMS</a:t>
            </a:r>
            <a:r>
              <a:rPr lang="bg-BG" dirty="0" smtClean="0"/>
              <a:t>)?</a:t>
            </a:r>
            <a:endParaRPr lang="bg-BG" dirty="0" smtClean="0"/>
          </a:p>
          <a:p>
            <a:pPr marL="871538" lvl="1" indent="-514350">
              <a:lnSpc>
                <a:spcPct val="95000"/>
              </a:lnSpc>
              <a:buFont typeface="+mj-lt"/>
              <a:buAutoNum type="alphaLcParenR"/>
            </a:pPr>
            <a:r>
              <a:rPr lang="en-US" sz="2800" dirty="0" smtClean="0"/>
              <a:t>Oracle</a:t>
            </a:r>
          </a:p>
          <a:p>
            <a:pPr marL="871538" lvl="1" indent="-514350">
              <a:lnSpc>
                <a:spcPct val="95000"/>
              </a:lnSpc>
              <a:buFont typeface="+mj-lt"/>
              <a:buAutoNum type="alphaLcParenR"/>
            </a:pPr>
            <a:r>
              <a:rPr lang="en-US" sz="2800" dirty="0" smtClean="0"/>
              <a:t>MySQL</a:t>
            </a:r>
          </a:p>
          <a:p>
            <a:pPr marL="871538" lvl="1" indent="-514350">
              <a:lnSpc>
                <a:spcPct val="95000"/>
              </a:lnSpc>
              <a:buFont typeface="+mj-lt"/>
              <a:buAutoNum type="alphaLcParenR"/>
            </a:pPr>
            <a:r>
              <a:rPr lang="en-US" sz="2800" dirty="0" err="1" smtClean="0"/>
              <a:t>dBASE</a:t>
            </a:r>
            <a:endParaRPr lang="en-US" sz="2800" dirty="0" smtClean="0"/>
          </a:p>
          <a:p>
            <a:pPr marL="871538" lvl="1" indent="-514350">
              <a:lnSpc>
                <a:spcPct val="95000"/>
              </a:lnSpc>
              <a:buFont typeface="+mj-lt"/>
              <a:buAutoNum type="alphaLcParenR"/>
            </a:pPr>
            <a:r>
              <a:rPr lang="en-US" sz="2800" dirty="0" smtClean="0"/>
              <a:t>FoxPro</a:t>
            </a:r>
          </a:p>
          <a:p>
            <a:pPr marL="871538" lvl="1" indent="-514350">
              <a:lnSpc>
                <a:spcPct val="95000"/>
              </a:lnSpc>
              <a:buFont typeface="+mj-lt"/>
              <a:buAutoNum type="alphaLcParenR"/>
            </a:pPr>
            <a:r>
              <a:rPr lang="en-US" sz="2800" dirty="0" smtClean="0"/>
              <a:t>FileMaker Pro</a:t>
            </a:r>
          </a:p>
          <a:p>
            <a:pPr marL="871538" lvl="1" indent="-514350">
              <a:lnSpc>
                <a:spcPct val="95000"/>
              </a:lnSpc>
              <a:buFont typeface="+mj-lt"/>
              <a:buAutoNum type="alphaLcParenR"/>
            </a:pPr>
            <a:r>
              <a:rPr lang="en-US" sz="2800" dirty="0" smtClean="0"/>
              <a:t>Each one is a DBMS</a:t>
            </a:r>
            <a:endParaRPr lang="en-US" sz="2800" dirty="0" smtClean="0"/>
          </a:p>
          <a:p>
            <a:pPr marL="871538" lvl="1" indent="-514350">
              <a:lnSpc>
                <a:spcPct val="95000"/>
              </a:lnSpc>
              <a:buFont typeface="+mj-lt"/>
              <a:buAutoNum type="alphaLcParenR"/>
            </a:pP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7" name="Oval 6"/>
          <p:cNvSpPr/>
          <p:nvPr/>
        </p:nvSpPr>
        <p:spPr>
          <a:xfrm>
            <a:off x="457200" y="4800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404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400" dirty="0" smtClean="0"/>
              <a:t>Oracle – </a:t>
            </a:r>
            <a:r>
              <a:rPr lang="en-US" sz="2400" dirty="0"/>
              <a:t>is an object-relational </a:t>
            </a:r>
            <a:r>
              <a:rPr lang="en-US" sz="2400" dirty="0" smtClean="0"/>
              <a:t>DBMS produced </a:t>
            </a:r>
            <a:r>
              <a:rPr lang="en-US" sz="2400" dirty="0"/>
              <a:t>and marketed by Oracle Corporation</a:t>
            </a:r>
            <a:r>
              <a:rPr lang="en-US" sz="2400" dirty="0" smtClean="0"/>
              <a:t>.</a:t>
            </a:r>
          </a:p>
          <a:p>
            <a:r>
              <a:rPr lang="en-US" sz="2400" dirty="0" smtClean="0"/>
              <a:t>MySQL </a:t>
            </a:r>
            <a:r>
              <a:rPr lang="en-US" sz="2400" dirty="0" smtClean="0"/>
              <a:t>– </a:t>
            </a:r>
            <a:r>
              <a:rPr lang="en-US" sz="2400" dirty="0" smtClean="0"/>
              <a:t>one of the most popular open-source relational DBMS</a:t>
            </a:r>
            <a:r>
              <a:rPr lang="bg-BG" sz="2400" dirty="0" smtClean="0"/>
              <a:t>, </a:t>
            </a:r>
            <a:r>
              <a:rPr lang="en-US" sz="2400" dirty="0" smtClean="0"/>
              <a:t>widely used in web application development</a:t>
            </a:r>
            <a:endParaRPr lang="bg-BG" sz="2400" dirty="0" smtClean="0"/>
          </a:p>
          <a:p>
            <a:r>
              <a:rPr lang="en-US" sz="2400" dirty="0" err="1" smtClean="0"/>
              <a:t>dBASE</a:t>
            </a:r>
            <a:r>
              <a:rPr lang="en-US" sz="2400" dirty="0" smtClean="0"/>
              <a:t> – </a:t>
            </a:r>
            <a:r>
              <a:rPr lang="en-US" sz="2400" dirty="0" smtClean="0"/>
              <a:t>one of the first</a:t>
            </a:r>
            <a:r>
              <a:rPr lang="bg-BG" sz="2400" dirty="0" smtClean="0"/>
              <a:t>, </a:t>
            </a:r>
            <a:r>
              <a:rPr lang="en-US" sz="2400" dirty="0" smtClean="0"/>
              <a:t>widel</a:t>
            </a:r>
            <a:r>
              <a:rPr lang="en-US" sz="2400" dirty="0" smtClean="0"/>
              <a:t>y used DBMS</a:t>
            </a:r>
            <a:r>
              <a:rPr lang="bg-BG" sz="2400" dirty="0" smtClean="0"/>
              <a:t>. </a:t>
            </a:r>
            <a:r>
              <a:rPr lang="en-US" sz="2400" dirty="0" smtClean="0"/>
              <a:t>Appears in</a:t>
            </a:r>
            <a:r>
              <a:rPr lang="bg-BG" sz="2400" dirty="0" smtClean="0"/>
              <a:t> 1979</a:t>
            </a:r>
            <a:r>
              <a:rPr lang="en-US" sz="2400" dirty="0" smtClean="0"/>
              <a:t>.</a:t>
            </a:r>
            <a:endParaRPr lang="bg-BG" sz="2400" dirty="0" smtClean="0"/>
          </a:p>
          <a:p>
            <a:r>
              <a:rPr lang="en-US" sz="2400" dirty="0" smtClean="0"/>
              <a:t>FoxPro –</a:t>
            </a:r>
            <a:r>
              <a:rPr lang="bg-BG" sz="2400" dirty="0" smtClean="0"/>
              <a:t> </a:t>
            </a:r>
            <a:r>
              <a:rPr lang="en-US" sz="2400" dirty="0"/>
              <a:t>procedurally oriented programming language and DBMS, originally published by Fox Software and later by </a:t>
            </a:r>
            <a:r>
              <a:rPr lang="en-US" sz="2400" dirty="0" smtClean="0"/>
              <a:t>Microsoft</a:t>
            </a:r>
          </a:p>
          <a:p>
            <a:r>
              <a:rPr lang="en-US" sz="2400" dirty="0" smtClean="0"/>
              <a:t>FileMaker </a:t>
            </a:r>
            <a:r>
              <a:rPr lang="en-US" sz="2400" dirty="0" smtClean="0"/>
              <a:t>Pro - </a:t>
            </a:r>
            <a:r>
              <a:rPr lang="bg-BG" sz="2400" dirty="0" smtClean="0"/>
              <a:t> </a:t>
            </a:r>
            <a:r>
              <a:rPr lang="en-US" sz="2400" dirty="0" smtClean="0"/>
              <a:t>cross-platform relational DBMS</a:t>
            </a:r>
            <a:r>
              <a:rPr lang="bg-BG" sz="2400" dirty="0" smtClean="0"/>
              <a:t>, </a:t>
            </a:r>
            <a:r>
              <a:rPr lang="en-US" sz="2400" dirty="0" smtClean="0"/>
              <a:t>combined with GUI</a:t>
            </a:r>
            <a:r>
              <a:rPr lang="bg-BG" sz="2400" dirty="0" smtClean="0"/>
              <a:t>.</a:t>
            </a:r>
            <a:endParaRPr lang="en-US" sz="2400" dirty="0" smtClean="0"/>
          </a:p>
          <a:p>
            <a:pPr marL="0" indent="0">
              <a:buNone/>
            </a:pPr>
            <a:r>
              <a:rPr lang="en-US" sz="2400" dirty="0"/>
              <a:t>	</a:t>
            </a:r>
            <a:r>
              <a:rPr lang="en-US" sz="2400" dirty="0" smtClean="0"/>
              <a:t>Sources: </a:t>
            </a:r>
            <a:r>
              <a:rPr lang="en-US" sz="2400" dirty="0">
                <a:hlinkClick r:id="rId2"/>
              </a:rPr>
              <a:t>http://en.wikipedia.org/wiki/Database</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31</a:t>
            </a:fld>
            <a:endParaRPr lang="en-US" dirty="0"/>
          </a:p>
        </p:txBody>
      </p:sp>
    </p:spTree>
    <p:extLst>
      <p:ext uri="{BB962C8B-B14F-4D97-AF65-F5344CB8AC3E}">
        <p14:creationId xmlns:p14="http://schemas.microsoft.com/office/powerpoint/2010/main" val="42664779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19600"/>
            <a:ext cx="7924800" cy="685800"/>
          </a:xfrm>
        </p:spPr>
        <p:txBody>
          <a:bodyPr/>
          <a:lstStyle/>
          <a:p>
            <a:r>
              <a:rPr lang="en-US" dirty="0" smtClean="0"/>
              <a:t>Information Systems</a:t>
            </a:r>
            <a:endParaRPr lang="en-US" dirty="0"/>
          </a:p>
        </p:txBody>
      </p:sp>
      <p:sp>
        <p:nvSpPr>
          <p:cNvPr id="11" name="Subtitle 2"/>
          <p:cNvSpPr>
            <a:spLocks noGrp="1"/>
          </p:cNvSpPr>
          <p:nvPr>
            <p:ph type="subTitle" idx="1"/>
          </p:nvPr>
        </p:nvSpPr>
        <p:spPr>
          <a:xfrm>
            <a:off x="609600" y="5526879"/>
            <a:ext cx="7924800" cy="569120"/>
          </a:xfrm>
        </p:spPr>
        <p:txBody>
          <a:bodyPr/>
          <a:lstStyle/>
          <a:p>
            <a:r>
              <a:rPr lang="en-US" dirty="0" smtClean="0"/>
              <a:t>ERP, CRM, BI</a:t>
            </a:r>
            <a:r>
              <a:rPr lang="bg-BG" dirty="0" smtClean="0"/>
              <a:t>, </a:t>
            </a:r>
            <a:r>
              <a:rPr lang="en-US" dirty="0" smtClean="0"/>
              <a:t>BPM, FMIS, CAD/CAM, CMS, </a:t>
            </a:r>
            <a:r>
              <a:rPr lang="en-US" dirty="0" smtClean="0"/>
              <a:t>software architectures</a:t>
            </a:r>
            <a:endParaRPr lang="en-US" dirty="0"/>
          </a:p>
        </p:txBody>
      </p:sp>
      <p:pic>
        <p:nvPicPr>
          <p:cNvPr id="12" name="Picture 2" descr="http://www.tepco.co.jp/en/corpinfo/consultant/images/c31-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7562" y="959938"/>
            <a:ext cx="5205238" cy="2918824"/>
          </a:xfrm>
          <a:prstGeom prst="roundRect">
            <a:avLst>
              <a:gd name="adj" fmla="val 4093"/>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08131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228600" y="838200"/>
            <a:ext cx="8686800" cy="5867400"/>
          </a:xfrm>
        </p:spPr>
        <p:txBody>
          <a:bodyPr/>
          <a:lstStyle/>
          <a:p>
            <a:pPr>
              <a:lnSpc>
                <a:spcPct val="95000"/>
              </a:lnSpc>
            </a:pPr>
            <a:r>
              <a:rPr lang="bg-BG" sz="3000" dirty="0" smtClean="0"/>
              <a:t>11 </a:t>
            </a:r>
            <a:r>
              <a:rPr lang="en-US" sz="3000" dirty="0" smtClean="0"/>
              <a:t>Which of the following systems is a Content</a:t>
            </a:r>
          </a:p>
          <a:p>
            <a:pPr marL="0" indent="0">
              <a:lnSpc>
                <a:spcPct val="95000"/>
              </a:lnSpc>
              <a:buNone/>
            </a:pPr>
            <a:r>
              <a:rPr lang="en-US" sz="3000" dirty="0" smtClean="0"/>
              <a:t>Management system (CMS) ?</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33</a:t>
            </a:fld>
            <a:endParaRPr lang="en-US" dirty="0"/>
          </a:p>
        </p:txBody>
      </p:sp>
      <p:sp>
        <p:nvSpPr>
          <p:cNvPr id="6" name="Oval 5"/>
          <p:cNvSpPr/>
          <p:nvPr/>
        </p:nvSpPr>
        <p:spPr>
          <a:xfrm>
            <a:off x="457200" y="4114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7" name="Rectangle 6"/>
          <p:cNvSpPr/>
          <p:nvPr/>
        </p:nvSpPr>
        <p:spPr>
          <a:xfrm>
            <a:off x="533400" y="1600200"/>
            <a:ext cx="6264782" cy="3785652"/>
          </a:xfrm>
          <a:prstGeom prst="rect">
            <a:avLst/>
          </a:prstGeom>
        </p:spPr>
        <p:txBody>
          <a:bodyPr wrap="square">
            <a:spAutoFit/>
          </a:bodyPr>
          <a:lstStyle/>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Telerik</a:t>
            </a: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 </a:t>
            </a: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Sitefinity</a:t>
            </a: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2"/>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WordPress</a:t>
            </a: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800" b="1" dirty="0" err="1" smtClean="0">
                <a:solidFill>
                  <a:srgbClr val="CCFF66">
                    <a:lumMod val="40000"/>
                    <a:lumOff val="60000"/>
                  </a:srgbClr>
                </a:solidFill>
                <a:effectLst>
                  <a:outerShdw blurRad="38100" dist="38100" dir="2700000" algn="tl">
                    <a:srgbClr val="000000">
                      <a:alpha val="43137"/>
                    </a:srgbClr>
                  </a:outerShdw>
                </a:effectLst>
                <a:latin typeface="Corbel"/>
              </a:rPr>
              <a:t>Joomla</a:t>
            </a: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Each of them is a CMS</a:t>
            </a:r>
            <a:endParaRPr lang="bg-BG"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startAt="3"/>
            </a:pPr>
            <a:r>
              <a:rPr lang="en-US" sz="2800" b="1" dirty="0" smtClean="0">
                <a:solidFill>
                  <a:srgbClr val="CCFF66">
                    <a:lumMod val="40000"/>
                    <a:lumOff val="60000"/>
                  </a:srgbClr>
                </a:solidFill>
                <a:effectLst>
                  <a:outerShdw blurRad="38100" dist="38100" dir="2700000" algn="tl">
                    <a:srgbClr val="000000">
                      <a:alpha val="43137"/>
                    </a:srgbClr>
                  </a:outerShdw>
                </a:effectLst>
                <a:latin typeface="Corbel"/>
              </a:rPr>
              <a:t>None</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96337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sz="2800" dirty="0" smtClean="0"/>
              <a:t>A content management system (</a:t>
            </a:r>
            <a:r>
              <a:rPr lang="en-US" sz="2800" dirty="0" smtClean="0"/>
              <a:t>CMS)</a:t>
            </a:r>
            <a:r>
              <a:rPr lang="en-US" sz="2800" baseline="30000" dirty="0" smtClean="0"/>
              <a:t> </a:t>
            </a:r>
            <a:r>
              <a:rPr lang="en-US" sz="2800" dirty="0" smtClean="0"/>
              <a:t>is </a:t>
            </a:r>
            <a:r>
              <a:rPr lang="en-US" sz="2800" dirty="0" smtClean="0"/>
              <a:t>a </a:t>
            </a:r>
            <a:r>
              <a:rPr lang="en-US" sz="2800" dirty="0" smtClean="0">
                <a:hlinkClick r:id="rId2" tooltip="Computer program"/>
              </a:rPr>
              <a:t>computer program</a:t>
            </a:r>
            <a:r>
              <a:rPr lang="en-US" sz="2800" dirty="0" smtClean="0"/>
              <a:t> that allows </a:t>
            </a:r>
            <a:r>
              <a:rPr lang="en-US" sz="2800" dirty="0" smtClean="0">
                <a:hlinkClick r:id="rId3" tooltip="Electronic publishing"/>
              </a:rPr>
              <a:t>publishing</a:t>
            </a:r>
            <a:r>
              <a:rPr lang="en-US" sz="2800" dirty="0" smtClean="0"/>
              <a:t>, </a:t>
            </a:r>
            <a:r>
              <a:rPr lang="en-US" sz="2800" dirty="0" smtClean="0">
                <a:hlinkClick r:id="rId4" tooltip="Editing"/>
              </a:rPr>
              <a:t>editing</a:t>
            </a:r>
            <a:r>
              <a:rPr lang="en-US" sz="2800" dirty="0" smtClean="0"/>
              <a:t> and modifying </a:t>
            </a:r>
            <a:r>
              <a:rPr lang="en-US" sz="2800" dirty="0" smtClean="0">
                <a:hlinkClick r:id="rId5" tooltip="Content (media)"/>
              </a:rPr>
              <a:t>content</a:t>
            </a:r>
            <a:r>
              <a:rPr lang="en-US" sz="2800" dirty="0" smtClean="0"/>
              <a:t> as well as maintenance from a central interface. Such systems of </a:t>
            </a:r>
            <a:r>
              <a:rPr lang="en-US" sz="2800" dirty="0" smtClean="0">
                <a:hlinkClick r:id="rId6" tooltip="Content management"/>
              </a:rPr>
              <a:t>content management</a:t>
            </a:r>
            <a:r>
              <a:rPr lang="en-US" sz="2800" dirty="0" smtClean="0"/>
              <a:t> provide procedures to manage </a:t>
            </a:r>
            <a:r>
              <a:rPr lang="en-US" sz="2800" dirty="0" smtClean="0">
                <a:hlinkClick r:id="rId7" tooltip="Workflow"/>
              </a:rPr>
              <a:t>workflow</a:t>
            </a:r>
            <a:r>
              <a:rPr lang="en-US" sz="2800" dirty="0" smtClean="0"/>
              <a:t> in a </a:t>
            </a:r>
            <a:r>
              <a:rPr lang="en-US" sz="2800" dirty="0" smtClean="0">
                <a:hlinkClick r:id="rId8" tooltip="Collaborative software"/>
              </a:rPr>
              <a:t>collaborative environment</a:t>
            </a:r>
            <a:r>
              <a:rPr lang="en-US" sz="2800" dirty="0" smtClean="0"/>
              <a:t>. </a:t>
            </a:r>
            <a:r>
              <a:rPr lang="en-US" sz="2800" dirty="0" smtClean="0"/>
              <a:t>These procedures can be manual steps or an automated cascade. </a:t>
            </a:r>
            <a:r>
              <a:rPr lang="en-US" sz="2800" dirty="0" err="1" smtClean="0"/>
              <a:t>CMSs</a:t>
            </a:r>
            <a:r>
              <a:rPr lang="en-US" sz="2800" dirty="0" smtClean="0"/>
              <a:t> have been available since the late </a:t>
            </a:r>
            <a:r>
              <a:rPr lang="en-US" sz="2800" dirty="0" err="1" smtClean="0"/>
              <a:t>1990s</a:t>
            </a:r>
            <a:r>
              <a:rPr lang="en-US" sz="2800" dirty="0" smtClean="0"/>
              <a:t>.</a:t>
            </a:r>
            <a:endParaRPr lang="bg-BG" sz="2800" dirty="0" smtClean="0"/>
          </a:p>
          <a:p>
            <a:pPr>
              <a:lnSpc>
                <a:spcPct val="100000"/>
              </a:lnSpc>
              <a:buNone/>
            </a:pPr>
            <a:r>
              <a:rPr lang="en-US" sz="2800" dirty="0"/>
              <a:t>	</a:t>
            </a:r>
            <a:r>
              <a:rPr lang="en-US" sz="2800" dirty="0" smtClean="0"/>
              <a:t>Sources: </a:t>
            </a:r>
            <a:r>
              <a:rPr lang="en-US" sz="2800" dirty="0">
                <a:hlinkClick r:id="rId9"/>
              </a:rPr>
              <a:t>http://en.wikipedia.org/wiki/Content_management_system</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34</a:t>
            </a:fld>
            <a:endParaRPr lang="en-US" dirty="0"/>
          </a:p>
        </p:txBody>
      </p:sp>
    </p:spTree>
    <p:extLst>
      <p:ext uri="{BB962C8B-B14F-4D97-AF65-F5344CB8AC3E}">
        <p14:creationId xmlns:p14="http://schemas.microsoft.com/office/powerpoint/2010/main" val="42360733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3464720"/>
            <a:ext cx="7924800" cy="1295400"/>
          </a:xfrm>
        </p:spPr>
        <p:txBody>
          <a:bodyPr/>
          <a:lstStyle/>
          <a:p>
            <a:r>
              <a:rPr lang="en-US" dirty="0" smtClean="0"/>
              <a:t>Data Protection and Security</a:t>
            </a:r>
            <a:endParaRPr lang="en-US" dirty="0"/>
          </a:p>
        </p:txBody>
      </p:sp>
      <p:sp>
        <p:nvSpPr>
          <p:cNvPr id="14" name="Subtitle 2"/>
          <p:cNvSpPr>
            <a:spLocks noGrp="1"/>
          </p:cNvSpPr>
          <p:nvPr>
            <p:ph type="subTitle" idx="1"/>
          </p:nvPr>
        </p:nvSpPr>
        <p:spPr>
          <a:xfrm>
            <a:off x="609600" y="4912520"/>
            <a:ext cx="7924800" cy="1564480"/>
          </a:xfrm>
        </p:spPr>
        <p:txBody>
          <a:bodyPr/>
          <a:lstStyle/>
          <a:p>
            <a:r>
              <a:rPr lang="en-US" dirty="0" smtClean="0"/>
              <a:t>Symmetric and</a:t>
            </a:r>
            <a:r>
              <a:rPr lang="bg-BG" dirty="0" smtClean="0"/>
              <a:t> </a:t>
            </a:r>
            <a:r>
              <a:rPr lang="en-US" dirty="0" smtClean="0"/>
              <a:t>asymmetric</a:t>
            </a:r>
            <a:r>
              <a:rPr lang="bg-BG" dirty="0" smtClean="0"/>
              <a:t> </a:t>
            </a:r>
            <a:r>
              <a:rPr lang="en-US" dirty="0" smtClean="0"/>
              <a:t>encryption algorithms</a:t>
            </a:r>
            <a:r>
              <a:rPr lang="bg-BG" dirty="0" smtClean="0"/>
              <a:t>, </a:t>
            </a:r>
            <a:r>
              <a:rPr lang="en-US" dirty="0" smtClean="0"/>
              <a:t>cryptographic hashing</a:t>
            </a:r>
            <a:r>
              <a:rPr lang="bg-BG" dirty="0" smtClean="0"/>
              <a:t>, </a:t>
            </a:r>
            <a:r>
              <a:rPr lang="en-US" dirty="0" smtClean="0"/>
              <a:t>digital signature</a:t>
            </a:r>
            <a:r>
              <a:rPr lang="bg-BG" dirty="0" smtClean="0"/>
              <a:t>, </a:t>
            </a:r>
            <a:r>
              <a:rPr lang="en-US" dirty="0" smtClean="0"/>
              <a:t>	public-key certificates</a:t>
            </a:r>
            <a:endParaRPr lang="en-US" dirty="0"/>
          </a:p>
        </p:txBody>
      </p:sp>
      <p:pic>
        <p:nvPicPr>
          <p:cNvPr id="22" name="Picture 2" descr="http://www.cat.aum.edu/uploadedfile/cysec.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448111">
            <a:off x="3347249" y="567795"/>
            <a:ext cx="5060654" cy="2389316"/>
          </a:xfrm>
          <a:prstGeom prst="roundRect">
            <a:avLst>
              <a:gd name="adj" fmla="val 6208"/>
            </a:avLst>
          </a:prstGeom>
          <a:noFill/>
          <a:extLst>
            <a:ext uri="{909E8E84-426E-40DD-AFC4-6F175D3DCCD1}">
              <a14:hiddenFill xmlns:a14="http://schemas.microsoft.com/office/drawing/2010/main">
                <a:solidFill>
                  <a:srgbClr val="FFFFFF"/>
                </a:solidFill>
              </a14:hiddenFill>
            </a:ext>
          </a:extLst>
        </p:spPr>
      </p:pic>
      <p:pic>
        <p:nvPicPr>
          <p:cNvPr id="23" name="Picture 4" descr="http://www.onixnet.com/IBM_ISS/images/lock.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2808">
            <a:off x="670559" y="1135718"/>
            <a:ext cx="2330967" cy="1809927"/>
          </a:xfrm>
          <a:prstGeom prst="roundRect">
            <a:avLst>
              <a:gd name="adj" fmla="val 8259"/>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56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228600" y="1066800"/>
            <a:ext cx="8686800" cy="5638800"/>
          </a:xfrm>
        </p:spPr>
        <p:txBody>
          <a:bodyPr/>
          <a:lstStyle/>
          <a:p>
            <a:r>
              <a:rPr lang="bg-BG" sz="2800" dirty="0" smtClean="0"/>
              <a:t>12 </a:t>
            </a:r>
            <a:r>
              <a:rPr lang="en-US" sz="2800" dirty="0" smtClean="0"/>
              <a:t>What is  NOT true about </a:t>
            </a:r>
            <a:r>
              <a:rPr lang="en-CA" sz="2800" dirty="0" smtClean="0"/>
              <a:t>hardware-based security solutions </a:t>
            </a:r>
            <a:r>
              <a:rPr lang="bg-BG" sz="2800" dirty="0" smtClean="0"/>
              <a:t>?</a:t>
            </a:r>
          </a:p>
          <a:p>
            <a:pPr marL="871538" lvl="1" indent="-514350">
              <a:buFont typeface="+mj-lt"/>
              <a:buAutoNum type="alphaLcParenR"/>
            </a:pPr>
            <a:r>
              <a:rPr lang="en-CA" sz="1800" dirty="0" smtClean="0"/>
              <a:t>They can prevent read and write access to data.</a:t>
            </a:r>
            <a:endParaRPr lang="en-US" sz="1800" dirty="0" smtClean="0"/>
          </a:p>
          <a:p>
            <a:pPr marL="871538" lvl="1" indent="-514350">
              <a:buFont typeface="+mj-lt"/>
              <a:buAutoNum type="alphaLcParenR"/>
            </a:pPr>
            <a:r>
              <a:rPr lang="en-CA" sz="1800" dirty="0" smtClean="0"/>
              <a:t>Access is enabled only when the token is connected and correct PIN is entered.</a:t>
            </a:r>
            <a:endParaRPr lang="bg-BG" sz="1800" dirty="0" smtClean="0"/>
          </a:p>
          <a:p>
            <a:pPr marL="871538" lvl="1" indent="-514350">
              <a:buFont typeface="+mj-lt"/>
              <a:buAutoNum type="alphaLcParenR"/>
            </a:pPr>
            <a:r>
              <a:rPr lang="en-CA" sz="1800" dirty="0" smtClean="0"/>
              <a:t>The devices use biometric technology.</a:t>
            </a:r>
          </a:p>
          <a:p>
            <a:pPr marL="871538" lvl="1" indent="-514350">
              <a:buFont typeface="+mj-lt"/>
              <a:buAutoNum type="alphaLcParenR"/>
            </a:pPr>
            <a:r>
              <a:rPr lang="en-CA" sz="1800" dirty="0" smtClean="0"/>
              <a:t>The current state of a user of the device is read by controllers in peripheral devices.</a:t>
            </a:r>
          </a:p>
          <a:p>
            <a:pPr marL="871538" lvl="1" indent="-514350">
              <a:buFont typeface="+mj-lt"/>
              <a:buAutoNum type="alphaLcParenR"/>
            </a:pPr>
            <a:r>
              <a:rPr lang="en-CA" sz="1800" dirty="0" smtClean="0"/>
              <a:t>The hardware protects the operating system image and file system privileges from being tampered. </a:t>
            </a:r>
          </a:p>
          <a:p>
            <a:pPr marL="871538" lvl="1" indent="-514350">
              <a:buFont typeface="+mj-lt"/>
              <a:buAutoNum type="alphaLcParenR"/>
            </a:pPr>
            <a:r>
              <a:rPr lang="en-CA" sz="1800" dirty="0" smtClean="0"/>
              <a:t>Hardware based access control is more secure than protection provided by the operating systems</a:t>
            </a:r>
          </a:p>
          <a:p>
            <a:pPr marL="871538" lvl="1" indent="-514350">
              <a:buFont typeface="+mj-lt"/>
              <a:buAutoNum type="alphaLcParenR"/>
            </a:pPr>
            <a:r>
              <a:rPr lang="en-US" sz="1800" dirty="0" smtClean="0"/>
              <a:t>All of the above is true.</a:t>
            </a:r>
            <a:endParaRPr lang="en-CA" sz="1800" dirty="0" smtClean="0"/>
          </a:p>
          <a:p>
            <a:pPr marL="871538" lvl="1" indent="-514350">
              <a:buFont typeface="+mj-lt"/>
              <a:buAutoNum type="alphaLcParenR"/>
            </a:pPr>
            <a:endParaRPr lang="en-US" noProof="1" smtClean="0"/>
          </a:p>
          <a:p>
            <a:pPr marL="871538" lvl="1" indent="-514350">
              <a:buFont typeface="+mj-lt"/>
              <a:buAutoNum type="alphaLcParenR"/>
            </a:pPr>
            <a:endParaRPr lang="en-US" noProof="1" smtClean="0">
              <a:solidFill>
                <a:schemeClr val="accent5">
                  <a:lumMod val="20000"/>
                  <a:lumOff val="80000"/>
                </a:schemeClr>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sp>
        <p:nvSpPr>
          <p:cNvPr id="5" name="Oval 4"/>
          <p:cNvSpPr/>
          <p:nvPr/>
        </p:nvSpPr>
        <p:spPr>
          <a:xfrm>
            <a:off x="457200" y="5786718"/>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58013">
            <a:off x="6621582" y="5665653"/>
            <a:ext cx="1501675" cy="996406"/>
          </a:xfrm>
          <a:prstGeom prst="rect">
            <a:avLst/>
          </a:prstGeom>
          <a:effectLst>
            <a:softEdge rad="31750"/>
          </a:effectLst>
        </p:spPr>
      </p:pic>
    </p:spTree>
    <p:extLst>
      <p:ext uri="{BB962C8B-B14F-4D97-AF65-F5344CB8AC3E}">
        <p14:creationId xmlns:p14="http://schemas.microsoft.com/office/powerpoint/2010/main" val="144728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3" name="Content Placeholder 2"/>
          <p:cNvSpPr>
            <a:spLocks noGrp="1"/>
          </p:cNvSpPr>
          <p:nvPr>
            <p:ph idx="1"/>
          </p:nvPr>
        </p:nvSpPr>
        <p:spPr>
          <a:xfrm>
            <a:off x="228600" y="838200"/>
            <a:ext cx="8686800" cy="5791200"/>
          </a:xfrm>
        </p:spPr>
        <p:txBody>
          <a:bodyPr/>
          <a:lstStyle/>
          <a:p>
            <a:pPr>
              <a:spcBef>
                <a:spcPts val="300"/>
              </a:spcBef>
              <a:spcAft>
                <a:spcPts val="300"/>
              </a:spcAft>
            </a:pPr>
            <a:r>
              <a:rPr lang="en-US" sz="2400" dirty="0"/>
              <a:t>Hardware based or assisted computer security offers an alternative to software-only computer security. </a:t>
            </a:r>
            <a:r>
              <a:rPr lang="en-US" sz="2400" dirty="0">
                <a:hlinkClick r:id="rId2" tooltip="Security tokens"/>
              </a:rPr>
              <a:t>Security tokens</a:t>
            </a:r>
            <a:r>
              <a:rPr lang="en-US" sz="2400" dirty="0"/>
              <a:t> such as those using </a:t>
            </a:r>
            <a:r>
              <a:rPr lang="en-US" sz="2400" dirty="0">
                <a:hlinkClick r:id="rId3" tooltip="PKCS"/>
              </a:rPr>
              <a:t>PKCS#11</a:t>
            </a:r>
            <a:r>
              <a:rPr lang="en-US" sz="2400" dirty="0"/>
              <a:t> may be more secure due to the physical access required in order to be compromised. Access is enabled only when the token is connected and correct </a:t>
            </a:r>
            <a:r>
              <a:rPr lang="en-US" sz="2400" dirty="0">
                <a:hlinkClick r:id="rId4" tooltip="Personal identification number"/>
              </a:rPr>
              <a:t>PIN</a:t>
            </a:r>
            <a:r>
              <a:rPr lang="en-US" sz="2400" dirty="0"/>
              <a:t> is </a:t>
            </a:r>
            <a:r>
              <a:rPr lang="en-US" sz="2400" dirty="0" smtClean="0"/>
              <a:t>entered. </a:t>
            </a:r>
            <a:r>
              <a:rPr lang="en-US" sz="2400" dirty="0"/>
              <a:t>However, dongles can be used by anyone who can gain physical access to it. Newer technologies in hardware based security solves this problem offering fool proof security for data.</a:t>
            </a:r>
            <a:endParaRPr lang="en-US" sz="2400" dirty="0" smtClean="0"/>
          </a:p>
          <a:p>
            <a:pPr>
              <a:spcBef>
                <a:spcPts val="300"/>
              </a:spcBef>
              <a:spcAft>
                <a:spcPts val="300"/>
              </a:spcAft>
            </a:pPr>
            <a:r>
              <a:rPr lang="en-US" sz="2400" dirty="0" smtClean="0"/>
              <a:t>Sources:</a:t>
            </a:r>
            <a:endParaRPr lang="bg-BG" sz="2400" dirty="0" smtClean="0"/>
          </a:p>
          <a:p>
            <a:pPr lvl="1">
              <a:spcBef>
                <a:spcPts val="300"/>
              </a:spcBef>
              <a:spcAft>
                <a:spcPts val="300"/>
              </a:spcAft>
            </a:pPr>
            <a:r>
              <a:rPr lang="en-CA" sz="2400" dirty="0" smtClean="0">
                <a:hlinkClick r:id="rId5"/>
              </a:rPr>
              <a:t>http://en.wikipedia.org/wiki/Data_security#Hardware_based_Mechanisms_for_Protecting_Data</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spTree>
    <p:extLst>
      <p:ext uri="{BB962C8B-B14F-4D97-AF65-F5344CB8AC3E}">
        <p14:creationId xmlns:p14="http://schemas.microsoft.com/office/powerpoint/2010/main" val="4220173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9600" y="4114800"/>
            <a:ext cx="7924800" cy="685800"/>
          </a:xfrm>
        </p:spPr>
        <p:txBody>
          <a:bodyPr/>
          <a:lstStyle/>
          <a:p>
            <a:r>
              <a:rPr lang="en-US" dirty="0" smtClean="0"/>
              <a:t>Presentation Systems</a:t>
            </a:r>
            <a:endParaRPr lang="en-US" dirty="0"/>
          </a:p>
        </p:txBody>
      </p:sp>
      <p:sp>
        <p:nvSpPr>
          <p:cNvPr id="8" name="Subtitle 2"/>
          <p:cNvSpPr>
            <a:spLocks noGrp="1"/>
          </p:cNvSpPr>
          <p:nvPr>
            <p:ph type="subTitle" idx="1"/>
          </p:nvPr>
        </p:nvSpPr>
        <p:spPr>
          <a:xfrm>
            <a:off x="609600" y="4988720"/>
            <a:ext cx="7924800" cy="1412080"/>
          </a:xfrm>
        </p:spPr>
        <p:txBody>
          <a:bodyPr/>
          <a:lstStyle/>
          <a:p>
            <a:r>
              <a:rPr lang="en-US" dirty="0" smtClean="0"/>
              <a:t>Presentation software</a:t>
            </a:r>
            <a:r>
              <a:rPr lang="bg-BG" dirty="0" smtClean="0"/>
              <a:t>, </a:t>
            </a:r>
            <a:r>
              <a:rPr lang="en-US" dirty="0" smtClean="0"/>
              <a:t>preparing presentations</a:t>
            </a:r>
            <a:r>
              <a:rPr lang="bg-BG" dirty="0" smtClean="0"/>
              <a:t>, </a:t>
            </a:r>
            <a:r>
              <a:rPr lang="en-US" dirty="0" smtClean="0"/>
              <a:t>slides</a:t>
            </a:r>
            <a:r>
              <a:rPr lang="bg-BG" dirty="0" smtClean="0"/>
              <a:t>, </a:t>
            </a:r>
            <a:r>
              <a:rPr lang="en-US" dirty="0" smtClean="0"/>
              <a:t>effects</a:t>
            </a:r>
            <a:r>
              <a:rPr lang="bg-BG" dirty="0" smtClean="0"/>
              <a:t>, </a:t>
            </a:r>
            <a:r>
              <a:rPr lang="en-US" dirty="0" smtClean="0"/>
              <a:t>notes</a:t>
            </a:r>
            <a:r>
              <a:rPr lang="bg-BG" dirty="0" smtClean="0"/>
              <a:t>, </a:t>
            </a:r>
            <a:r>
              <a:rPr lang="en-US" dirty="0" smtClean="0"/>
              <a:t>colors</a:t>
            </a:r>
            <a:r>
              <a:rPr lang="bg-BG" dirty="0" smtClean="0"/>
              <a:t>, </a:t>
            </a:r>
            <a:r>
              <a:rPr lang="en-US" dirty="0" smtClean="0"/>
              <a:t>images</a:t>
            </a:r>
            <a:r>
              <a:rPr lang="bg-BG" dirty="0" smtClean="0"/>
              <a:t>, </a:t>
            </a:r>
            <a:r>
              <a:rPr lang="en-US" dirty="0" smtClean="0"/>
              <a:t>audio</a:t>
            </a:r>
            <a:r>
              <a:rPr lang="bg-BG" dirty="0" smtClean="0"/>
              <a:t>, </a:t>
            </a:r>
            <a:r>
              <a:rPr lang="en-US" dirty="0" smtClean="0"/>
              <a:t>video</a:t>
            </a:r>
            <a:endParaRPr lang="en-US" dirty="0"/>
          </a:p>
        </p:txBody>
      </p:sp>
      <p:pic>
        <p:nvPicPr>
          <p:cNvPr id="9" name="Picture 2" descr="http://obamapacman.com/wp-content/uploads/2010/01/58.-Keynote-powerpoint-compatible-presentation-software-on-Apple-iPad-tablet-Apple-Senior-VP-Philip-W.-Schiller.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139245" y="1008344"/>
            <a:ext cx="4871156" cy="2726902"/>
          </a:xfrm>
          <a:prstGeom prst="roundRect">
            <a:avLst>
              <a:gd name="adj" fmla="val 5854"/>
            </a:avLst>
          </a:prstGeom>
          <a:noFill/>
          <a:ln>
            <a:solidFill>
              <a:schemeClr val="bg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01133" y="1600200"/>
            <a:ext cx="1958745" cy="1987550"/>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21300921">
            <a:off x="6589560" y="804532"/>
            <a:ext cx="1945756" cy="1817559"/>
          </a:xfrm>
          <a:prstGeom prst="rect">
            <a:avLst/>
          </a:prstGeom>
          <a:noFill/>
          <a:ln>
            <a:noFill/>
          </a:ln>
          <a:effectLst>
            <a:glow rad="381000">
              <a:schemeClr val="accent2">
                <a:lumMod val="75000"/>
                <a:alpha val="25000"/>
              </a:schemeClr>
            </a:glow>
            <a:outerShdw dist="35921" dir="2700000" algn="ctr" rotWithShape="0">
              <a:schemeClr val="bg2"/>
            </a:outerShdw>
            <a:softEdge rad="38100"/>
          </a:effectLst>
          <a:scene3d>
            <a:camera prst="perspectiveHeroicExtremeLeftFacing"/>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1"/>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73643">
            <a:off x="6452802" y="2789444"/>
            <a:ext cx="1340685" cy="122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89936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228600" y="990600"/>
            <a:ext cx="8686800" cy="5715000"/>
          </a:xfrm>
        </p:spPr>
        <p:txBody>
          <a:bodyPr/>
          <a:lstStyle/>
          <a:p>
            <a:pPr lvl="0"/>
            <a:r>
              <a:rPr lang="bg-BG" sz="2800" dirty="0" smtClean="0"/>
              <a:t>13 </a:t>
            </a:r>
            <a:r>
              <a:rPr lang="en-US" sz="2800" dirty="0" smtClean="0"/>
              <a:t>Which of the following is considered a good practice for delivering presentation.</a:t>
            </a:r>
            <a:endParaRPr lang="en-US" sz="2000" dirty="0" smtClean="0"/>
          </a:p>
          <a:p>
            <a:pPr marL="871538" lvl="1" indent="-514350">
              <a:buFont typeface="+mj-lt"/>
              <a:buAutoNum type="alphaLcParenR"/>
            </a:pPr>
            <a:r>
              <a:rPr lang="en-US" sz="2800" dirty="0" smtClean="0">
                <a:effectLst/>
              </a:rPr>
              <a:t>Making an eye contact with the audience</a:t>
            </a:r>
            <a:endParaRPr lang="bg-BG" sz="2800" dirty="0" smtClean="0">
              <a:effectLst/>
            </a:endParaRPr>
          </a:p>
          <a:p>
            <a:pPr marL="871538" lvl="1" indent="-514350">
              <a:buFont typeface="+mj-lt"/>
              <a:buAutoNum type="alphaLcParenR"/>
            </a:pPr>
            <a:r>
              <a:rPr lang="en-US" sz="2800" dirty="0" smtClean="0">
                <a:effectLst/>
              </a:rPr>
              <a:t>Slides should contain only</a:t>
            </a:r>
            <a:r>
              <a:rPr lang="bg-BG" sz="2800" dirty="0" smtClean="0">
                <a:effectLst/>
              </a:rPr>
              <a:t> </a:t>
            </a:r>
            <a:r>
              <a:rPr lang="en-US" sz="2800" dirty="0" smtClean="0">
                <a:effectLst/>
              </a:rPr>
              <a:t>titles</a:t>
            </a:r>
            <a:r>
              <a:rPr lang="bg-BG" sz="2800" dirty="0" smtClean="0">
                <a:effectLst/>
              </a:rPr>
              <a:t>, </a:t>
            </a:r>
            <a:r>
              <a:rPr lang="en-US" sz="2800" dirty="0" smtClean="0">
                <a:effectLst/>
              </a:rPr>
              <a:t>keywords</a:t>
            </a:r>
            <a:r>
              <a:rPr lang="bg-BG" sz="2800" dirty="0" smtClean="0">
                <a:effectLst/>
              </a:rPr>
              <a:t> </a:t>
            </a:r>
            <a:r>
              <a:rPr lang="en-US" sz="2800" dirty="0" smtClean="0">
                <a:effectLst/>
              </a:rPr>
              <a:t>and</a:t>
            </a:r>
            <a:r>
              <a:rPr lang="bg-BG" sz="2800" dirty="0" smtClean="0">
                <a:effectLst/>
              </a:rPr>
              <a:t> </a:t>
            </a:r>
            <a:r>
              <a:rPr lang="en-US" sz="2800" dirty="0" smtClean="0">
                <a:effectLst/>
              </a:rPr>
              <a:t>images</a:t>
            </a:r>
            <a:endParaRPr lang="bg-BG" sz="2800" dirty="0" smtClean="0">
              <a:effectLst/>
            </a:endParaRPr>
          </a:p>
          <a:p>
            <a:pPr marL="871538" lvl="1" indent="-514350">
              <a:buFont typeface="+mj-lt"/>
              <a:buAutoNum type="alphaLcParenR"/>
            </a:pPr>
            <a:r>
              <a:rPr lang="en-US" sz="2800" dirty="0" smtClean="0">
                <a:effectLst/>
              </a:rPr>
              <a:t>Repeating aloud questions</a:t>
            </a:r>
            <a:r>
              <a:rPr lang="en-US" sz="2800" dirty="0">
                <a:effectLst/>
              </a:rPr>
              <a:t> </a:t>
            </a:r>
            <a:r>
              <a:rPr lang="en-US" sz="2800" dirty="0" smtClean="0">
                <a:effectLst/>
              </a:rPr>
              <a:t>from the audience</a:t>
            </a:r>
            <a:endParaRPr lang="bg-BG" sz="2800" dirty="0" smtClean="0">
              <a:effectLst/>
            </a:endParaRPr>
          </a:p>
          <a:p>
            <a:pPr marL="871538" lvl="1" indent="-514350">
              <a:buFont typeface="+mj-lt"/>
              <a:buAutoNum type="alphaLcParenR"/>
            </a:pPr>
            <a:r>
              <a:rPr lang="en-US" sz="2800" dirty="0" smtClean="0">
                <a:effectLst/>
              </a:rPr>
              <a:t>Using non-verbal language</a:t>
            </a:r>
            <a:r>
              <a:rPr lang="bg-BG" sz="2800" dirty="0" smtClean="0">
                <a:effectLst/>
              </a:rPr>
              <a:t> </a:t>
            </a:r>
            <a:endParaRPr lang="bg-BG" sz="2800" dirty="0" smtClean="0">
              <a:effectLst/>
            </a:endParaRPr>
          </a:p>
          <a:p>
            <a:pPr marL="871538" lvl="1" indent="-514350">
              <a:buFont typeface="+mj-lt"/>
              <a:buAutoNum type="alphaLcParenR"/>
            </a:pPr>
            <a:r>
              <a:rPr lang="en-US" sz="2800" dirty="0" smtClean="0">
                <a:effectLst/>
              </a:rPr>
              <a:t>Political correctness</a:t>
            </a:r>
            <a:endParaRPr lang="bg-BG" sz="2800" dirty="0" smtClean="0">
              <a:effectLst/>
            </a:endParaRPr>
          </a:p>
          <a:p>
            <a:pPr marL="871538" lvl="1" indent="-514350">
              <a:buFont typeface="+mj-lt"/>
              <a:buAutoNum type="alphaLcParenR"/>
            </a:pPr>
            <a:r>
              <a:rPr lang="en-US" sz="2800" dirty="0" smtClean="0">
                <a:effectLst/>
              </a:rPr>
              <a:t>All of the above</a:t>
            </a: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bg-BG" sz="2800" dirty="0" smtClean="0">
              <a:effectLst/>
            </a:endParaRPr>
          </a:p>
          <a:p>
            <a:pPr marL="871538" lvl="1" indent="-514350">
              <a:buFont typeface="+mj-lt"/>
              <a:buAutoNum type="alphaLcParenR"/>
            </a:pP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39</a:t>
            </a:fld>
            <a:endParaRPr lang="en-US" dirty="0"/>
          </a:p>
        </p:txBody>
      </p:sp>
      <p:sp>
        <p:nvSpPr>
          <p:cNvPr id="5" name="Oval 4"/>
          <p:cNvSpPr/>
          <p:nvPr/>
        </p:nvSpPr>
        <p:spPr>
          <a:xfrm>
            <a:off x="469900" y="541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395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The </a:t>
            </a:r>
            <a:r>
              <a:rPr lang="en-US" dirty="0" smtClean="0"/>
              <a:t>Southbridge </a:t>
            </a:r>
            <a:r>
              <a:rPr lang="en-US" dirty="0" smtClean="0"/>
              <a:t>is one of the two chips in the </a:t>
            </a:r>
            <a:r>
              <a:rPr lang="en-US" dirty="0" smtClean="0">
                <a:hlinkClick r:id="rId2" tooltip="Core logic (page does not exist)"/>
              </a:rPr>
              <a:t>core logic</a:t>
            </a:r>
            <a:r>
              <a:rPr lang="en-US" dirty="0" smtClean="0"/>
              <a:t> </a:t>
            </a:r>
            <a:r>
              <a:rPr lang="en-US" dirty="0" smtClean="0">
                <a:hlinkClick r:id="rId3" tooltip="Chipset"/>
              </a:rPr>
              <a:t>chipset</a:t>
            </a:r>
            <a:r>
              <a:rPr lang="en-US" dirty="0" smtClean="0"/>
              <a:t> on a </a:t>
            </a:r>
            <a:r>
              <a:rPr lang="en-US" dirty="0" smtClean="0">
                <a:hlinkClick r:id="rId4" tooltip="Personal computer"/>
              </a:rPr>
              <a:t>personal computer</a:t>
            </a:r>
            <a:r>
              <a:rPr lang="en-US" dirty="0" smtClean="0"/>
              <a:t> (PC) </a:t>
            </a:r>
            <a:r>
              <a:rPr lang="en-US" dirty="0" smtClean="0">
                <a:hlinkClick r:id="rId5" tooltip="Motherboard"/>
              </a:rPr>
              <a:t>motherboard</a:t>
            </a:r>
            <a:r>
              <a:rPr lang="en-US" dirty="0" smtClean="0"/>
              <a:t>, the other being the </a:t>
            </a:r>
            <a:r>
              <a:rPr lang="en-US" dirty="0" err="1" smtClean="0">
                <a:hlinkClick r:id="rId6" tooltip="Northbridge (computing)"/>
              </a:rPr>
              <a:t>northbridge</a:t>
            </a:r>
            <a:r>
              <a:rPr lang="en-US" dirty="0" smtClean="0"/>
              <a:t>. The </a:t>
            </a:r>
            <a:r>
              <a:rPr lang="en-US" dirty="0" err="1" smtClean="0"/>
              <a:t>southbridge</a:t>
            </a:r>
            <a:r>
              <a:rPr lang="en-US" dirty="0" smtClean="0"/>
              <a:t> typically implements the slower capabilities of the motherboard in a </a:t>
            </a:r>
            <a:r>
              <a:rPr lang="en-US" dirty="0" err="1" smtClean="0"/>
              <a:t>northbridge</a:t>
            </a:r>
            <a:r>
              <a:rPr lang="en-US" dirty="0" smtClean="0"/>
              <a:t> / </a:t>
            </a:r>
            <a:r>
              <a:rPr lang="en-US" dirty="0" err="1" smtClean="0"/>
              <a:t>southbridge</a:t>
            </a:r>
            <a:r>
              <a:rPr lang="en-US" dirty="0" smtClean="0"/>
              <a:t> </a:t>
            </a:r>
            <a:r>
              <a:rPr lang="en-US" dirty="0" smtClean="0">
                <a:hlinkClick r:id="rId3" tooltip="Chipset"/>
              </a:rPr>
              <a:t>chipset</a:t>
            </a:r>
            <a:r>
              <a:rPr lang="en-US" dirty="0" smtClean="0"/>
              <a:t> computer architecture</a:t>
            </a:r>
            <a:r>
              <a:rPr lang="en-US" dirty="0" smtClean="0"/>
              <a:t>.</a:t>
            </a:r>
          </a:p>
          <a:p>
            <a:r>
              <a:rPr lang="en-US" dirty="0"/>
              <a:t>Sources: </a:t>
            </a:r>
            <a:r>
              <a:rPr lang="en-US" dirty="0">
                <a:hlinkClick r:id="rId7"/>
              </a:rPr>
              <a:t>http://en.wikipedia.org/wiki/Southbridge_%28computing%29</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89764576"/>
              </p:ext>
            </p:extLst>
          </p:nvPr>
        </p:nvGraphicFramePr>
        <p:xfrm>
          <a:off x="6629400" y="3581400"/>
          <a:ext cx="2971800" cy="579120"/>
        </p:xfrm>
        <a:graphic>
          <a:graphicData uri="http://schemas.openxmlformats.org/drawingml/2006/table">
            <a:tbl>
              <a:tblPr/>
              <a:tblGrid>
                <a:gridCol w="228600"/>
                <a:gridCol w="2743200"/>
              </a:tblGrid>
              <a:tr h="388461">
                <a:tc>
                  <a:txBody>
                    <a:bodyPr/>
                    <a:lstStyle/>
                    <a:p>
                      <a:endParaRPr lang="bg-BG" dirty="0">
                        <a:effectLst/>
                      </a:endParaRPr>
                    </a:p>
                  </a:txBody>
                  <a:tcPr anchor="ctr">
                    <a:lnL>
                      <a:noFill/>
                    </a:lnL>
                    <a:lnR>
                      <a:noFill/>
                    </a:lnR>
                    <a:lnT>
                      <a:noFill/>
                    </a:lnT>
                    <a:lnB>
                      <a:noFill/>
                    </a:lnB>
                  </a:tcPr>
                </a:tc>
                <a:tc>
                  <a:txBody>
                    <a:bodyPr/>
                    <a:lstStyle/>
                    <a:p>
                      <a:endParaRPr lang="en-US" sz="3200" dirty="0">
                        <a:effectLst/>
                      </a:endParaRPr>
                    </a:p>
                  </a:txBody>
                  <a:tcPr anchor="ctr">
                    <a:lnL>
                      <a:noFill/>
                    </a:lnL>
                    <a:lnR>
                      <a:noFill/>
                    </a:lnR>
                    <a:lnT>
                      <a:noFill/>
                    </a:lnT>
                    <a:lnB>
                      <a:noFill/>
                    </a:lnB>
                  </a:tcPr>
                </a:tc>
              </a:tr>
            </a:tbl>
          </a:graphicData>
        </a:graphic>
      </p:graphicFrame>
    </p:spTree>
    <p:extLst>
      <p:ext uri="{BB962C8B-B14F-4D97-AF65-F5344CB8AC3E}">
        <p14:creationId xmlns:p14="http://schemas.microsoft.com/office/powerpoint/2010/main" val="42440856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CA" dirty="0"/>
          </a:p>
        </p:txBody>
      </p:sp>
      <p:sp>
        <p:nvSpPr>
          <p:cNvPr id="3" name="Content Placeholder 2"/>
          <p:cNvSpPr>
            <a:spLocks noGrp="1"/>
          </p:cNvSpPr>
          <p:nvPr>
            <p:ph idx="1"/>
          </p:nvPr>
        </p:nvSpPr>
        <p:spPr/>
        <p:txBody>
          <a:bodyPr/>
          <a:lstStyle/>
          <a:p>
            <a:r>
              <a:rPr lang="en-US" dirty="0" smtClean="0"/>
              <a:t>Sources</a:t>
            </a:r>
            <a:r>
              <a:rPr lang="bg-BG" dirty="0" smtClean="0"/>
              <a:t>:</a:t>
            </a:r>
            <a:endParaRPr lang="bg-BG" dirty="0" smtClean="0"/>
          </a:p>
          <a:p>
            <a:pPr lvl="1"/>
            <a:r>
              <a:rPr lang="en-US" dirty="0" smtClean="0"/>
              <a:t>How to </a:t>
            </a:r>
            <a:r>
              <a:rPr lang="en-US" dirty="0" smtClean="0"/>
              <a:t>give a </a:t>
            </a:r>
            <a:r>
              <a:rPr lang="en-US" dirty="0"/>
              <a:t>killer presentation </a:t>
            </a:r>
            <a:r>
              <a:rPr lang="en-US" dirty="0">
                <a:hlinkClick r:id="rId2"/>
              </a:rPr>
              <a:t>http://hbr.org/2013/06/how-to-give-a-killer-presentation</a:t>
            </a:r>
            <a:r>
              <a:rPr lang="en-US" dirty="0" smtClean="0">
                <a:hlinkClick r:id="rId2"/>
              </a:rPr>
              <a:t>/</a:t>
            </a:r>
            <a:r>
              <a:rPr lang="en-US" dirty="0" smtClean="0"/>
              <a:t> </a:t>
            </a:r>
          </a:p>
          <a:p>
            <a:pPr lvl="1"/>
            <a:r>
              <a:rPr lang="en-CA" dirty="0" smtClean="0"/>
              <a:t>Tips on making presentations </a:t>
            </a:r>
            <a:r>
              <a:rPr lang="en-CA" dirty="0" smtClean="0">
                <a:hlinkClick r:id="rId3"/>
              </a:rPr>
              <a:t>http</a:t>
            </a:r>
            <a:r>
              <a:rPr lang="en-CA" dirty="0">
                <a:hlinkClick r:id="rId3"/>
              </a:rPr>
              <a:t>://www.kent.ac.uk/careers/presentationskills.htm</a:t>
            </a:r>
            <a:endParaRPr lang="en-CA"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1066800"/>
            <a:ext cx="7924800" cy="685800"/>
          </a:xfrm>
        </p:spPr>
        <p:txBody>
          <a:bodyPr/>
          <a:lstStyle/>
          <a:p>
            <a:r>
              <a:rPr lang="en-US" dirty="0" smtClean="0"/>
              <a:t>Multimedia</a:t>
            </a:r>
            <a:endParaRPr lang="en-US" dirty="0"/>
          </a:p>
        </p:txBody>
      </p:sp>
      <p:sp>
        <p:nvSpPr>
          <p:cNvPr id="11" name="Subtitle 2"/>
          <p:cNvSpPr>
            <a:spLocks noGrp="1"/>
          </p:cNvSpPr>
          <p:nvPr>
            <p:ph type="subTitle" idx="1"/>
          </p:nvPr>
        </p:nvSpPr>
        <p:spPr>
          <a:xfrm>
            <a:off x="609600" y="1981199"/>
            <a:ext cx="7924800" cy="954880"/>
          </a:xfrm>
        </p:spPr>
        <p:txBody>
          <a:bodyPr/>
          <a:lstStyle/>
          <a:p>
            <a:r>
              <a:rPr lang="en-US" dirty="0" smtClean="0"/>
              <a:t>Multimedia processing software</a:t>
            </a:r>
            <a:r>
              <a:rPr lang="bg-BG" dirty="0" smtClean="0"/>
              <a:t>: </a:t>
            </a:r>
            <a:r>
              <a:rPr lang="en-US" dirty="0" smtClean="0"/>
              <a:t>audio, video file formats</a:t>
            </a:r>
            <a:endParaRPr lang="en-US" dirty="0"/>
          </a:p>
        </p:txBody>
      </p:sp>
      <p:pic>
        <p:nvPicPr>
          <p:cNvPr id="12" name="Picture 2" descr="http://press.liacs.nl/medialab/bin/query.cgi?doc=146:frontpage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4416" y="3343275"/>
            <a:ext cx="5344584" cy="2748384"/>
          </a:xfrm>
          <a:prstGeom prst="roundRect">
            <a:avLst>
              <a:gd name="adj" fmla="val 3455"/>
            </a:avLst>
          </a:prstGeom>
          <a:noFill/>
          <a:ln>
            <a:solidFill>
              <a:schemeClr val="accent3">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webmediastudio.com.ar/imagenes/multimedia-web.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296518">
            <a:off x="6698425" y="3663294"/>
            <a:ext cx="1752600" cy="1968755"/>
          </a:xfrm>
          <a:prstGeom prst="roundRect">
            <a:avLst>
              <a:gd name="adj" fmla="val 4306"/>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4" descr="http://www.webdesignerdepot.org/wp-content/uploads/2010/07/multimedia1.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42213">
            <a:off x="554396" y="4416877"/>
            <a:ext cx="1343802" cy="1343802"/>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8" name="Picture 8" descr="http://www.docente.mendoza.edu.ar/efisica/images/multimedia.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rot="21193159">
            <a:off x="1237405" y="3238932"/>
            <a:ext cx="1816578" cy="1297038"/>
          </a:xfrm>
          <a:prstGeom prst="roundRect">
            <a:avLst>
              <a:gd name="adj" fmla="val 8669"/>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14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 </a:t>
            </a:r>
            <a:r>
              <a:rPr lang="bg-BG" dirty="0" smtClean="0"/>
              <a:t>14 </a:t>
            </a:r>
            <a:r>
              <a:rPr lang="en-US" dirty="0" smtClean="0"/>
              <a:t>Which program could be used to record your desktop actions ?</a:t>
            </a:r>
          </a:p>
          <a:p>
            <a:pPr marL="871538" lvl="1" indent="-514350">
              <a:buFont typeface="+mj-lt"/>
              <a:buAutoNum type="alphaLcParenR"/>
            </a:pPr>
            <a:r>
              <a:rPr lang="en-US" dirty="0" smtClean="0">
                <a:effectLst/>
              </a:rPr>
              <a:t>Skype</a:t>
            </a:r>
          </a:p>
          <a:p>
            <a:pPr marL="871538" lvl="1" indent="-514350">
              <a:buFont typeface="+mj-lt"/>
              <a:buAutoNum type="alphaLcParenR"/>
            </a:pPr>
            <a:r>
              <a:rPr lang="en-US" dirty="0" err="1" smtClean="0"/>
              <a:t>3D</a:t>
            </a:r>
            <a:r>
              <a:rPr lang="en-US" dirty="0" smtClean="0"/>
              <a:t> Studio Max</a:t>
            </a:r>
          </a:p>
          <a:p>
            <a:pPr marL="871538" lvl="1" indent="-514350">
              <a:buFont typeface="+mj-lt"/>
              <a:buAutoNum type="alphaLcParenR"/>
            </a:pPr>
            <a:r>
              <a:rPr lang="en-US" dirty="0" smtClean="0"/>
              <a:t>AutoCAD</a:t>
            </a:r>
          </a:p>
          <a:p>
            <a:pPr marL="871538" lvl="1" indent="-514350">
              <a:buFont typeface="+mj-lt"/>
              <a:buAutoNum type="alphaLcParenR"/>
            </a:pPr>
            <a:r>
              <a:rPr lang="en-US" dirty="0" err="1" smtClean="0">
                <a:effectLst/>
              </a:rPr>
              <a:t>Camtasia</a:t>
            </a:r>
            <a:r>
              <a:rPr lang="en-US" dirty="0" smtClean="0">
                <a:effectLst/>
              </a:rPr>
              <a:t> Studio</a:t>
            </a:r>
          </a:p>
          <a:p>
            <a:pPr marL="871538" lvl="1" indent="-514350">
              <a:buFont typeface="+mj-lt"/>
              <a:buAutoNum type="alphaLcParenR"/>
            </a:pPr>
            <a:r>
              <a:rPr lang="en-US" dirty="0" smtClean="0"/>
              <a:t>Visual Studio 2013</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
        <p:nvSpPr>
          <p:cNvPr id="5" name="Oval 4"/>
          <p:cNvSpPr/>
          <p:nvPr/>
        </p:nvSpPr>
        <p:spPr>
          <a:xfrm>
            <a:off x="5334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rgbClr val="CCFF66"/>
              </a:solidFill>
            </a:endParaRPr>
          </a:p>
        </p:txBody>
      </p:sp>
    </p:spTree>
    <p:extLst>
      <p:ext uri="{BB962C8B-B14F-4D97-AF65-F5344CB8AC3E}">
        <p14:creationId xmlns:p14="http://schemas.microsoft.com/office/powerpoint/2010/main" val="125628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dirty="0" smtClean="0"/>
              <a:t>Use </a:t>
            </a:r>
            <a:r>
              <a:rPr lang="en-US" dirty="0" err="1" smtClean="0"/>
              <a:t>Camtasia's</a:t>
            </a:r>
            <a:r>
              <a:rPr lang="en-US" dirty="0" smtClean="0"/>
              <a:t> screen recorder to capture PowerPoint slides, software demos, </a:t>
            </a:r>
            <a:r>
              <a:rPr lang="en-US" dirty="0" err="1" smtClean="0"/>
              <a:t>webpages</a:t>
            </a:r>
            <a:r>
              <a:rPr lang="en-US" dirty="0" smtClean="0"/>
              <a:t>, and more. You can also import camera video, music, photos, and more to truly customize your screen recordings.</a:t>
            </a:r>
          </a:p>
          <a:p>
            <a:r>
              <a:rPr lang="en-US" dirty="0" smtClean="0"/>
              <a:t>Sources: </a:t>
            </a:r>
            <a:r>
              <a:rPr lang="en-US" dirty="0" smtClean="0">
                <a:hlinkClick r:id="rId2"/>
              </a:rPr>
              <a:t>http</a:t>
            </a:r>
            <a:r>
              <a:rPr lang="en-US" dirty="0" smtClean="0">
                <a:hlinkClick r:id="rId2"/>
              </a:rPr>
              <a:t>://www.techsmith.com/camtasia.html</a:t>
            </a:r>
            <a:endParaRPr lang="bg-BG" sz="2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43</a:t>
            </a:fld>
            <a:endParaRPr lang="en-US" dirty="0"/>
          </a:p>
        </p:txBody>
      </p:sp>
    </p:spTree>
    <p:extLst>
      <p:ext uri="{BB962C8B-B14F-4D97-AF65-F5344CB8AC3E}">
        <p14:creationId xmlns:p14="http://schemas.microsoft.com/office/powerpoint/2010/main" val="3717894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ctrTitle"/>
          </p:nvPr>
        </p:nvSpPr>
        <p:spPr>
          <a:xfrm>
            <a:off x="609600" y="4431510"/>
            <a:ext cx="7924800" cy="685800"/>
          </a:xfrm>
        </p:spPr>
        <p:txBody>
          <a:bodyPr/>
          <a:lstStyle/>
          <a:p>
            <a:r>
              <a:rPr lang="en-US" dirty="0" smtClean="0"/>
              <a:t>Computer Networks</a:t>
            </a:r>
            <a:endParaRPr lang="en-US" dirty="0"/>
          </a:p>
        </p:txBody>
      </p:sp>
      <p:sp>
        <p:nvSpPr>
          <p:cNvPr id="14" name="Subtitle 2"/>
          <p:cNvSpPr>
            <a:spLocks noGrp="1"/>
          </p:cNvSpPr>
          <p:nvPr>
            <p:ph type="subTitle" idx="1"/>
          </p:nvPr>
        </p:nvSpPr>
        <p:spPr>
          <a:xfrm>
            <a:off x="762000" y="5300754"/>
            <a:ext cx="7620000" cy="1031078"/>
          </a:xfrm>
        </p:spPr>
        <p:txBody>
          <a:bodyPr/>
          <a:lstStyle/>
          <a:p>
            <a:r>
              <a:rPr lang="en-US" dirty="0" smtClean="0"/>
              <a:t>OSI </a:t>
            </a:r>
            <a:r>
              <a:rPr lang="en-US" dirty="0" smtClean="0"/>
              <a:t>model</a:t>
            </a:r>
            <a:r>
              <a:rPr lang="bg-BG" dirty="0" smtClean="0"/>
              <a:t>, </a:t>
            </a:r>
            <a:r>
              <a:rPr lang="en-US" dirty="0" smtClean="0"/>
              <a:t>network models</a:t>
            </a:r>
            <a:r>
              <a:rPr lang="bg-BG" dirty="0" smtClean="0"/>
              <a:t>, </a:t>
            </a:r>
            <a:r>
              <a:rPr lang="en-US" dirty="0" smtClean="0"/>
              <a:t>protocols</a:t>
            </a:r>
            <a:r>
              <a:rPr lang="bg-BG" dirty="0" smtClean="0"/>
              <a:t>, </a:t>
            </a:r>
            <a:r>
              <a:rPr lang="en-US" dirty="0" smtClean="0"/>
              <a:t>standards</a:t>
            </a:r>
            <a:r>
              <a:rPr lang="bg-BG" dirty="0" smtClean="0"/>
              <a:t>, </a:t>
            </a:r>
            <a:r>
              <a:rPr lang="en-US" dirty="0" smtClean="0"/>
              <a:t>hardware devices</a:t>
            </a:r>
            <a:endParaRPr lang="en-US" dirty="0"/>
          </a:p>
        </p:txBody>
      </p:sp>
      <p:pic>
        <p:nvPicPr>
          <p:cNvPr id="15" name="Picture 2" descr="http://supportpc.eu/wp-content/uploads/2010/08/network-security-new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057276"/>
            <a:ext cx="471214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9" name="Picture 4" descr="http://theochem.org/~andreas/images/network.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707978" y="1057276"/>
            <a:ext cx="2521622" cy="2905124"/>
          </a:xfrm>
          <a:prstGeom prst="roundRect">
            <a:avLst>
              <a:gd name="adj" fmla="val 4358"/>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2342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152400" y="914400"/>
            <a:ext cx="8915400" cy="5791200"/>
          </a:xfrm>
        </p:spPr>
        <p:txBody>
          <a:bodyPr/>
          <a:lstStyle/>
          <a:p>
            <a:pPr lvl="0"/>
            <a:r>
              <a:rPr lang="bg-BG" dirty="0" smtClean="0">
                <a:effectLst/>
              </a:rPr>
              <a:t>15 </a:t>
            </a:r>
            <a:r>
              <a:rPr lang="en-US" dirty="0" smtClean="0">
                <a:effectLst/>
              </a:rPr>
              <a:t>Which of the following protocols is a part of the Application Layer of </a:t>
            </a:r>
            <a:r>
              <a:rPr lang="bg-BG" dirty="0" smtClean="0">
                <a:effectLst/>
              </a:rPr>
              <a:t> </a:t>
            </a:r>
            <a:r>
              <a:rPr lang="en-US" dirty="0" smtClean="0">
                <a:effectLst/>
              </a:rPr>
              <a:t>the TCP/IP </a:t>
            </a:r>
            <a:r>
              <a:rPr lang="en-US" dirty="0" smtClean="0">
                <a:effectLst/>
              </a:rPr>
              <a:t>model</a:t>
            </a:r>
            <a:r>
              <a:rPr lang="bg-BG" dirty="0" smtClean="0">
                <a:effectLst/>
              </a:rPr>
              <a:t>?</a:t>
            </a:r>
            <a:endParaRPr lang="en-US" dirty="0" smtClean="0">
              <a:effectLst/>
            </a:endParaRPr>
          </a:p>
          <a:p>
            <a:pPr marL="871538" lvl="1" indent="-514350">
              <a:buFont typeface="+mj-lt"/>
              <a:buAutoNum type="alphaLcParenR"/>
            </a:pPr>
            <a:r>
              <a:rPr lang="en-US" dirty="0" smtClean="0">
                <a:effectLst/>
              </a:rPr>
              <a:t>Telnet</a:t>
            </a:r>
          </a:p>
          <a:p>
            <a:pPr marL="871538" lvl="1" indent="-514350">
              <a:buFont typeface="+mj-lt"/>
              <a:buAutoNum type="alphaLcParenR"/>
            </a:pPr>
            <a:r>
              <a:rPr lang="en-US" dirty="0" smtClean="0">
                <a:effectLst/>
              </a:rPr>
              <a:t>TCP</a:t>
            </a:r>
          </a:p>
          <a:p>
            <a:pPr marL="871538" lvl="1" indent="-514350">
              <a:buFont typeface="+mj-lt"/>
              <a:buAutoNum type="alphaLcParenR"/>
            </a:pPr>
            <a:r>
              <a:rPr lang="en-US" dirty="0" smtClean="0">
                <a:effectLst/>
              </a:rPr>
              <a:t>IPv4</a:t>
            </a:r>
          </a:p>
          <a:p>
            <a:pPr marL="871538" lvl="1" indent="-514350">
              <a:buFont typeface="+mj-lt"/>
              <a:buAutoNum type="alphaLcParenR"/>
            </a:pPr>
            <a:r>
              <a:rPr lang="en-US" dirty="0" smtClean="0">
                <a:effectLst/>
              </a:rPr>
              <a:t>IPv6</a:t>
            </a:r>
          </a:p>
          <a:p>
            <a:pPr marL="871538" lvl="1" indent="-514350">
              <a:buFont typeface="+mj-lt"/>
              <a:buAutoNum type="alphaLcParenR"/>
            </a:pPr>
            <a:r>
              <a:rPr lang="en-US" dirty="0" smtClean="0">
                <a:effectLst/>
              </a:rPr>
              <a:t>All of the above</a:t>
            </a:r>
            <a:endParaRPr lang="bg-BG"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
        <p:nvSpPr>
          <p:cNvPr id="5" name="Oval 4"/>
          <p:cNvSpPr/>
          <p:nvPr/>
        </p:nvSpPr>
        <p:spPr>
          <a:xfrm>
            <a:off x="449472" y="25908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888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3" name="Content Placeholder 2"/>
          <p:cNvSpPr>
            <a:spLocks noGrp="1"/>
          </p:cNvSpPr>
          <p:nvPr>
            <p:ph idx="1"/>
          </p:nvPr>
        </p:nvSpPr>
        <p:spPr>
          <a:xfrm>
            <a:off x="228600" y="762000"/>
            <a:ext cx="8763000" cy="5791200"/>
          </a:xfrm>
        </p:spPr>
        <p:txBody>
          <a:bodyPr/>
          <a:lstStyle/>
          <a:p>
            <a:pPr>
              <a:spcBef>
                <a:spcPts val="0"/>
              </a:spcBef>
            </a:pPr>
            <a:r>
              <a:rPr lang="en-US" sz="2800" dirty="0"/>
              <a:t>Telnet is a network protocol used on the Internet or local area networks to provide a bidirectional interactive text-oriented communication facility using a virtual terminal connection. User data is interspersed in-band with Telnet control information in an 8-bit byte oriented data connection over the </a:t>
            </a:r>
            <a:r>
              <a:rPr lang="en-US" sz="2800" dirty="0">
                <a:hlinkClick r:id="rId2" tooltip="Transmission Control Protocol"/>
              </a:rPr>
              <a:t>Transmission Control Protocol</a:t>
            </a:r>
            <a:r>
              <a:rPr lang="en-US" sz="2800" dirty="0"/>
              <a:t> (TCP). </a:t>
            </a:r>
            <a:endParaRPr lang="en-US" sz="2800" dirty="0" smtClean="0"/>
          </a:p>
          <a:p>
            <a:pPr>
              <a:spcBef>
                <a:spcPts val="0"/>
              </a:spcBef>
            </a:pPr>
            <a:endParaRPr lang="en-US" sz="2800" dirty="0" smtClean="0">
              <a:effectLst/>
            </a:endParaRPr>
          </a:p>
          <a:p>
            <a:pPr>
              <a:spcBef>
                <a:spcPts val="0"/>
              </a:spcBef>
            </a:pPr>
            <a:r>
              <a:rPr lang="en-US" sz="2800" dirty="0" smtClean="0">
                <a:effectLst/>
              </a:rPr>
              <a:t>Sources</a:t>
            </a:r>
            <a:r>
              <a:rPr lang="bg-BG" sz="2800" dirty="0" smtClean="0">
                <a:effectLst/>
              </a:rPr>
              <a:t>:</a:t>
            </a:r>
            <a:endParaRPr lang="en-US" sz="2800" dirty="0" smtClean="0">
              <a:effectLst/>
            </a:endParaRPr>
          </a:p>
          <a:p>
            <a:pPr>
              <a:spcBef>
                <a:spcPts val="0"/>
              </a:spcBef>
            </a:pPr>
            <a:r>
              <a:rPr lang="en-US" sz="2800" dirty="0">
                <a:effectLst/>
                <a:hlinkClick r:id="rId3"/>
              </a:rPr>
              <a:t>http://en.wikipedia.org/wiki/Internet_protocol_suite</a:t>
            </a:r>
            <a:endParaRPr lang="en-US" sz="2800" dirty="0" smtClean="0">
              <a:effectLst/>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9250719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ctrTitle"/>
          </p:nvPr>
        </p:nvSpPr>
        <p:spPr>
          <a:xfrm>
            <a:off x="609600" y="4603045"/>
            <a:ext cx="7924800" cy="685800"/>
          </a:xfrm>
        </p:spPr>
        <p:txBody>
          <a:bodyPr/>
          <a:lstStyle/>
          <a:p>
            <a:r>
              <a:rPr lang="en-US" dirty="0" smtClean="0"/>
              <a:t>Structure of Internet</a:t>
            </a:r>
            <a:endParaRPr lang="en-US" dirty="0"/>
          </a:p>
        </p:txBody>
      </p:sp>
      <p:sp>
        <p:nvSpPr>
          <p:cNvPr id="9" name="Subtitle 2"/>
          <p:cNvSpPr>
            <a:spLocks noGrp="1"/>
          </p:cNvSpPr>
          <p:nvPr>
            <p:ph type="subTitle" idx="1"/>
          </p:nvPr>
        </p:nvSpPr>
        <p:spPr>
          <a:xfrm>
            <a:off x="609600" y="5410200"/>
            <a:ext cx="7924800" cy="1026320"/>
          </a:xfrm>
        </p:spPr>
        <p:txBody>
          <a:bodyPr/>
          <a:lstStyle/>
          <a:p>
            <a:r>
              <a:rPr lang="en-US" dirty="0" smtClean="0"/>
              <a:t>Internet</a:t>
            </a:r>
            <a:r>
              <a:rPr lang="ru-RU" dirty="0" smtClean="0"/>
              <a:t>, </a:t>
            </a:r>
            <a:r>
              <a:rPr lang="en-US" dirty="0" smtClean="0"/>
              <a:t>protocols</a:t>
            </a:r>
            <a:r>
              <a:rPr lang="ru-RU" dirty="0" smtClean="0"/>
              <a:t>, </a:t>
            </a:r>
            <a:r>
              <a:rPr lang="en-US" dirty="0" smtClean="0"/>
              <a:t>services</a:t>
            </a:r>
            <a:r>
              <a:rPr lang="ru-RU" dirty="0" smtClean="0"/>
              <a:t>, </a:t>
            </a:r>
            <a:r>
              <a:rPr lang="ru-RU" dirty="0"/>
              <a:t>WWW, HTTP, </a:t>
            </a:r>
            <a:r>
              <a:rPr lang="en-US" dirty="0" smtClean="0"/>
              <a:t>FTP, </a:t>
            </a:r>
            <a:r>
              <a:rPr lang="ru-RU" dirty="0" smtClean="0"/>
              <a:t>SMTP</a:t>
            </a:r>
            <a:r>
              <a:rPr lang="en-US" dirty="0" smtClean="0"/>
              <a:t>, POP3, IMAP, WebDAV</a:t>
            </a:r>
            <a:r>
              <a:rPr lang="ru-RU" dirty="0" smtClean="0"/>
              <a:t>,</a:t>
            </a:r>
            <a:r>
              <a:rPr lang="en-US" dirty="0" smtClean="0"/>
              <a:t> IP, DNS, …</a:t>
            </a:r>
            <a:endParaRPr lang="ru-RU" dirty="0"/>
          </a:p>
        </p:txBody>
      </p:sp>
      <p:pic>
        <p:nvPicPr>
          <p:cNvPr id="10" name="Picture 2" descr="http://www.moderno.info/wp-content/uploads/2009/04/internet-network.jpg"/>
          <p:cNvPicPr>
            <a:picLocks noChangeAspect="1" noChangeArrowheads="1"/>
          </p:cNvPicPr>
          <p:nvPr/>
        </p:nvPicPr>
        <p:blipFill>
          <a:blip r:embed="rId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1428012">
            <a:off x="603602" y="1110739"/>
            <a:ext cx="3200400"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1" name="Picture 8" descr="http://blogs.ec.europa.eu/neelie-kroes/files/internet-of-things1.jpg"/>
          <p:cNvPicPr>
            <a:picLocks noChangeAspect="1" noChangeArrowheads="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53387">
            <a:off x="4951615" y="1110739"/>
            <a:ext cx="3582098" cy="2928366"/>
          </a:xfrm>
          <a:prstGeom prst="roundRect">
            <a:avLst>
              <a:gd name="adj" fmla="val 3174"/>
            </a:avLst>
          </a:prstGeom>
          <a:noFill/>
          <a:ln>
            <a:solidFill>
              <a:schemeClr val="tx2">
                <a:lumMod val="40000"/>
                <a:lumOff val="60000"/>
                <a:alpha val="50000"/>
              </a:schemeClr>
            </a:solidFill>
          </a:ln>
          <a:extLst>
            <a:ext uri="{909E8E84-426E-40DD-AFC4-6F175D3DCCD1}">
              <a14:hiddenFill xmlns:a14="http://schemas.microsoft.com/office/drawing/2010/main">
                <a:solidFill>
                  <a:srgbClr val="FFFFFF"/>
                </a:solidFill>
              </a14:hiddenFill>
            </a:ext>
          </a:extLst>
        </p:spPr>
      </p:pic>
      <p:pic>
        <p:nvPicPr>
          <p:cNvPr id="12" name="Picture 4" descr="http://t2.gstatic.com/images?q=tbn:uhIC_U9BjeZ7SM:http://www.theredwoodmotel.com/images/internet.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4113" y="2689124"/>
            <a:ext cx="2009776" cy="1580812"/>
          </a:xfrm>
          <a:prstGeom prst="roundRect">
            <a:avLst>
              <a:gd name="adj" fmla="val 6669"/>
            </a:avLst>
          </a:prstGeom>
          <a:noFill/>
          <a:ln>
            <a:solidFill>
              <a:schemeClr val="accent4">
                <a:lumMod val="75000"/>
                <a:alpha val="50000"/>
              </a:schemeClr>
            </a:solidFill>
          </a:ln>
          <a:extLst>
            <a:ext uri="{909E8E84-426E-40DD-AFC4-6F175D3DCCD1}">
              <a14:hiddenFill xmlns:a14="http://schemas.microsoft.com/office/drawing/2010/main">
                <a:solidFill>
                  <a:srgbClr val="FFFFFF"/>
                </a:solidFill>
              </a14:hiddenFill>
            </a:ext>
          </a:extLst>
        </p:spPr>
      </p:pic>
      <p:pic>
        <p:nvPicPr>
          <p:cNvPr id="16" name="Picture 6" descr="http://www.clarkeinternetmarketing.com/internet-marketin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55457" y="533400"/>
            <a:ext cx="2227088" cy="1755336"/>
          </a:xfrm>
          <a:prstGeom prst="roundRect">
            <a:avLst>
              <a:gd name="adj" fmla="val 6669"/>
            </a:avLst>
          </a:prstGeom>
          <a:noFill/>
          <a:ln>
            <a:solidFill>
              <a:schemeClr val="accent4">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750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p:txBody>
          <a:bodyPr/>
          <a:lstStyle/>
          <a:p>
            <a:pPr lvl="0"/>
            <a:r>
              <a:rPr lang="bg-BG" dirty="0" smtClean="0"/>
              <a:t>16	</a:t>
            </a:r>
            <a:r>
              <a:rPr lang="en-US" dirty="0" smtClean="0"/>
              <a:t>Which of the following is a Wi-Fi encryptio</a:t>
            </a:r>
            <a:r>
              <a:rPr lang="en-US" dirty="0" smtClean="0"/>
              <a:t>n standard</a:t>
            </a:r>
            <a:r>
              <a:rPr lang="bg-BG" sz="3200" dirty="0" smtClean="0"/>
              <a:t>?</a:t>
            </a:r>
            <a:endParaRPr lang="en-CA" dirty="0" smtClean="0"/>
          </a:p>
          <a:p>
            <a:pPr marL="871538" lvl="1" indent="-514350">
              <a:buFont typeface="+mj-lt"/>
              <a:buAutoNum type="alphaLcParenR"/>
            </a:pPr>
            <a:r>
              <a:rPr lang="bg-BG" dirty="0" smtClean="0"/>
              <a:t>WEP</a:t>
            </a:r>
          </a:p>
          <a:p>
            <a:pPr marL="871538" lvl="1" indent="-514350">
              <a:buFont typeface="+mj-lt"/>
              <a:buAutoNum type="alphaLcParenR"/>
            </a:pPr>
            <a:r>
              <a:rPr lang="bg-BG" dirty="0" smtClean="0"/>
              <a:t>WEB</a:t>
            </a:r>
            <a:endParaRPr lang="en-CA" dirty="0" smtClean="0"/>
          </a:p>
          <a:p>
            <a:pPr marL="871538" lvl="1" indent="-514350">
              <a:buFont typeface="+mj-lt"/>
              <a:buAutoNum type="alphaLcParenR"/>
            </a:pPr>
            <a:r>
              <a:rPr lang="bg-BG" dirty="0" smtClean="0"/>
              <a:t>WED</a:t>
            </a:r>
            <a:endParaRPr lang="en-CA" dirty="0" smtClean="0"/>
          </a:p>
          <a:p>
            <a:pPr marL="871538" lvl="1" indent="-514350">
              <a:buFont typeface="+mj-lt"/>
              <a:buAutoNum type="alphaLcParenR"/>
            </a:pPr>
            <a:r>
              <a:rPr lang="bg-BG" dirty="0" smtClean="0"/>
              <a:t>WEL</a:t>
            </a:r>
            <a:endParaRPr lang="en-CA"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sp>
        <p:nvSpPr>
          <p:cNvPr id="5" name="Oval 4"/>
          <p:cNvSpPr/>
          <p:nvPr/>
        </p:nvSpPr>
        <p:spPr>
          <a:xfrm>
            <a:off x="457200" y="2057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1478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49</a:t>
            </a:fld>
            <a:endParaRPr lang="en-US" dirty="0"/>
          </a:p>
        </p:txBody>
      </p:sp>
      <p:sp>
        <p:nvSpPr>
          <p:cNvPr id="5" name="Content Placeholder 4"/>
          <p:cNvSpPr>
            <a:spLocks noGrp="1"/>
          </p:cNvSpPr>
          <p:nvPr>
            <p:ph idx="1"/>
          </p:nvPr>
        </p:nvSpPr>
        <p:spPr>
          <a:xfrm>
            <a:off x="228600" y="685800"/>
            <a:ext cx="8686800" cy="5791200"/>
          </a:xfrm>
        </p:spPr>
        <p:txBody>
          <a:bodyPr/>
          <a:lstStyle/>
          <a:p>
            <a:pPr>
              <a:lnSpc>
                <a:spcPct val="100000"/>
              </a:lnSpc>
            </a:pPr>
            <a:r>
              <a:rPr lang="en-US" sz="2800" dirty="0"/>
              <a:t>Wired Equivalent Privacy (WEP) is a security </a:t>
            </a:r>
            <a:r>
              <a:rPr lang="en-US" sz="2800" dirty="0">
                <a:hlinkClick r:id="rId2" tooltip="Algorithm"/>
              </a:rPr>
              <a:t>algorithm</a:t>
            </a:r>
            <a:r>
              <a:rPr lang="en-US" sz="2800" dirty="0"/>
              <a:t> for </a:t>
            </a:r>
            <a:r>
              <a:rPr lang="en-US" sz="2800" dirty="0">
                <a:hlinkClick r:id="rId3" tooltip="IEEE 802.11"/>
              </a:rPr>
              <a:t>IEEE 802.11</a:t>
            </a:r>
            <a:r>
              <a:rPr lang="en-US" sz="2800" dirty="0"/>
              <a:t> wireless </a:t>
            </a:r>
            <a:r>
              <a:rPr lang="en-US" sz="2800" dirty="0">
                <a:hlinkClick r:id="rId4" tooltip="Computer network"/>
              </a:rPr>
              <a:t>networks</a:t>
            </a:r>
            <a:r>
              <a:rPr lang="en-US" sz="2800" dirty="0"/>
              <a:t>. Introduced as part of the original 802.11 standard ratified in September 1999, its intention was to provide data </a:t>
            </a:r>
            <a:r>
              <a:rPr lang="en-US" sz="2800" dirty="0">
                <a:hlinkClick r:id="rId5" tooltip="Confidentiality"/>
              </a:rPr>
              <a:t>confidentiality</a:t>
            </a:r>
            <a:r>
              <a:rPr lang="en-US" sz="2800" dirty="0"/>
              <a:t> comparable to that of a traditional wired </a:t>
            </a:r>
            <a:r>
              <a:rPr lang="en-US" sz="2800" dirty="0" smtClean="0">
                <a:hlinkClick r:id="rId6" tooltip="Local area network"/>
              </a:rPr>
              <a:t>network</a:t>
            </a:r>
            <a:r>
              <a:rPr lang="en-US" sz="2800" dirty="0" smtClean="0"/>
              <a:t>.</a:t>
            </a:r>
          </a:p>
          <a:p>
            <a:pPr>
              <a:lnSpc>
                <a:spcPct val="100000"/>
              </a:lnSpc>
            </a:pPr>
            <a:endParaRPr lang="en-US" sz="2800" dirty="0"/>
          </a:p>
          <a:p>
            <a:pPr>
              <a:lnSpc>
                <a:spcPct val="100000"/>
              </a:lnSpc>
            </a:pPr>
            <a:r>
              <a:rPr lang="en-US" sz="2800" dirty="0" smtClean="0"/>
              <a:t>Sources</a:t>
            </a:r>
            <a:r>
              <a:rPr lang="en-US" sz="2800" dirty="0"/>
              <a:t>: </a:t>
            </a:r>
            <a:r>
              <a:rPr lang="en-US" sz="2400" dirty="0">
                <a:hlinkClick r:id="rId7"/>
              </a:rPr>
              <a:t>http://</a:t>
            </a:r>
            <a:r>
              <a:rPr lang="en-US" sz="2400" dirty="0" smtClean="0">
                <a:hlinkClick r:id="rId7"/>
              </a:rPr>
              <a:t>en.wikipedia.org/wiki/Wired_Equivalent_Privacy</a:t>
            </a:r>
            <a:endParaRPr lang="en-US" sz="2400" dirty="0" smtClean="0"/>
          </a:p>
          <a:p>
            <a:pPr>
              <a:lnSpc>
                <a:spcPct val="100000"/>
              </a:lnSpc>
            </a:pPr>
            <a:r>
              <a:rPr lang="en-US" sz="2400" dirty="0">
                <a:hlinkClick r:id="rId8"/>
              </a:rPr>
              <a:t>http://en.wikipedia.org/wiki/Wireless_security</a:t>
            </a:r>
            <a:endParaRPr lang="en-US" sz="2400" dirty="0"/>
          </a:p>
        </p:txBody>
      </p:sp>
    </p:spTree>
    <p:extLst>
      <p:ext uri="{BB962C8B-B14F-4D97-AF65-F5344CB8AC3E}">
        <p14:creationId xmlns:p14="http://schemas.microsoft.com/office/powerpoint/2010/main" val="30075951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609600" y="4876801"/>
            <a:ext cx="7924800" cy="685800"/>
          </a:xfrm>
        </p:spPr>
        <p:txBody>
          <a:bodyPr/>
          <a:lstStyle/>
          <a:p>
            <a:r>
              <a:rPr lang="en-US" dirty="0" smtClean="0"/>
              <a:t>Software Systems</a:t>
            </a:r>
            <a:endParaRPr lang="en-US" dirty="0"/>
          </a:p>
        </p:txBody>
      </p:sp>
      <p:sp>
        <p:nvSpPr>
          <p:cNvPr id="10" name="Subtitle 2"/>
          <p:cNvSpPr>
            <a:spLocks noGrp="1"/>
          </p:cNvSpPr>
          <p:nvPr>
            <p:ph type="subTitle" idx="1"/>
          </p:nvPr>
        </p:nvSpPr>
        <p:spPr>
          <a:xfrm>
            <a:off x="609600" y="5603080"/>
            <a:ext cx="7924800" cy="569120"/>
          </a:xfrm>
        </p:spPr>
        <p:txBody>
          <a:bodyPr/>
          <a:lstStyle/>
          <a:p>
            <a:r>
              <a:rPr lang="en-US" dirty="0" smtClean="0"/>
              <a:t>Computer Software</a:t>
            </a:r>
            <a:endParaRPr lang="en-US" dirty="0"/>
          </a:p>
        </p:txBody>
      </p:sp>
      <p:pic>
        <p:nvPicPr>
          <p:cNvPr id="11" name="Picture 2" descr="http://cache.boston.com/bonzai-fba/Third_Party_Photo/2008/02/20/1204132999_091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9216" y="1143000"/>
            <a:ext cx="4734984" cy="3309054"/>
          </a:xfrm>
          <a:prstGeom prst="roundRect">
            <a:avLst>
              <a:gd name="adj" fmla="val 2790"/>
            </a:avLst>
          </a:prstGeom>
          <a:noFill/>
          <a:ln>
            <a:solidFill>
              <a:schemeClr val="accent5">
                <a:lumMod val="75000"/>
              </a:schemeClr>
            </a:solidFill>
          </a:ln>
          <a:extLst>
            <a:ext uri="{909E8E84-426E-40DD-AFC4-6F175D3DCCD1}">
              <a14:hiddenFill xmlns:a14="http://schemas.microsoft.com/office/drawing/2010/main">
                <a:solidFill>
                  <a:srgbClr val="FFFFFF"/>
                </a:solidFill>
              </a14:hiddenFill>
            </a:ext>
          </a:extLst>
        </p:spPr>
      </p:pic>
      <p:pic>
        <p:nvPicPr>
          <p:cNvPr id="12" name="Picture 4" descr="http://ipwatchdog.com/images/computer-cdro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00506">
            <a:off x="788594" y="2860587"/>
            <a:ext cx="2080471" cy="1568796"/>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6" descr="http://www.corpusconnection.com/images/software_dev.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63900">
            <a:off x="6139486" y="2922651"/>
            <a:ext cx="2090316" cy="1551032"/>
          </a:xfrm>
          <a:prstGeom prst="roundRect">
            <a:avLst>
              <a:gd name="adj" fmla="val 8437"/>
            </a:avLst>
          </a:prstGeom>
          <a:ln>
            <a:solidFill>
              <a:schemeClr val="accent5">
                <a:lumMod val="60000"/>
                <a:lumOff val="40000"/>
              </a:schemeClr>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36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ttp://lovechtoday.com/wp-content/uploads/2010/06/chat.jpg"/>
          <p:cNvPicPr>
            <a:picLocks noChangeAspect="1" noChangeArrowheads="1"/>
          </p:cNvPicPr>
          <p:nvPr/>
        </p:nvPicPr>
        <p:blipFill rotWithShape="1">
          <a:blip r:embed="rId2" cstate="screen">
            <a:extLst>
              <a:ext uri="{28A0092B-C50C-407E-A947-70E740481C1C}">
                <a14:useLocalDpi xmlns:a14="http://schemas.microsoft.com/office/drawing/2010/main" val="0"/>
              </a:ext>
            </a:extLst>
          </a:blip>
          <a:srcRect/>
          <a:stretch/>
        </p:blipFill>
        <p:spPr bwMode="auto">
          <a:xfrm rot="152396">
            <a:off x="3976856" y="3354764"/>
            <a:ext cx="1404454" cy="872582"/>
          </a:xfrm>
          <a:prstGeom prst="roundRect">
            <a:avLst>
              <a:gd name="adj" fmla="val 5937"/>
            </a:avLst>
          </a:prstGeom>
          <a:noFill/>
          <a:effectLst>
            <a:glow rad="101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pic>
        <p:nvPicPr>
          <p:cNvPr id="14" name="Picture 10" descr="http://1.bp.blogspot.com/_ATrMk7tZ_Xk/SYGzx86iLhI/AAAAAAAAAaA/cexXgCffaLQ/s400/fring_0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3283" y="4159260"/>
            <a:ext cx="1624004" cy="216534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ctrTitle"/>
          </p:nvPr>
        </p:nvSpPr>
        <p:spPr>
          <a:xfrm>
            <a:off x="609600" y="1057638"/>
            <a:ext cx="7924800" cy="685800"/>
          </a:xfrm>
        </p:spPr>
        <p:txBody>
          <a:bodyPr/>
          <a:lstStyle/>
          <a:p>
            <a:r>
              <a:rPr lang="en-US" dirty="0" smtClean="0"/>
              <a:t>Digital Communication</a:t>
            </a:r>
            <a:endParaRPr lang="en-US" dirty="0"/>
          </a:p>
        </p:txBody>
      </p:sp>
      <p:sp>
        <p:nvSpPr>
          <p:cNvPr id="17" name="Subtitle 2"/>
          <p:cNvSpPr>
            <a:spLocks noGrp="1"/>
          </p:cNvSpPr>
          <p:nvPr>
            <p:ph type="subTitle" idx="1"/>
          </p:nvPr>
        </p:nvSpPr>
        <p:spPr>
          <a:xfrm>
            <a:off x="609600" y="1972038"/>
            <a:ext cx="7924800" cy="914400"/>
          </a:xfrm>
        </p:spPr>
        <p:txBody>
          <a:bodyPr/>
          <a:lstStyle/>
          <a:p>
            <a:r>
              <a:rPr lang="en-US" dirty="0" smtClean="0"/>
              <a:t>E-mail, Skype, ICQ, IRC, MSN Messenger, Yahoo Messenger, </a:t>
            </a:r>
            <a:r>
              <a:rPr lang="en-US" dirty="0" smtClean="0"/>
              <a:t>social networks</a:t>
            </a:r>
            <a:r>
              <a:rPr lang="bg-BG" dirty="0" smtClean="0"/>
              <a:t>,</a:t>
            </a:r>
            <a:r>
              <a:rPr lang="en-US" dirty="0" smtClean="0"/>
              <a:t> forums</a:t>
            </a:r>
            <a:r>
              <a:rPr lang="bg-BG" dirty="0" smtClean="0"/>
              <a:t>,</a:t>
            </a:r>
            <a:r>
              <a:rPr lang="en-US" dirty="0" smtClean="0"/>
              <a:t> </a:t>
            </a:r>
            <a:r>
              <a:rPr lang="en-US" dirty="0" smtClean="0"/>
              <a:t>…</a:t>
            </a:r>
            <a:endParaRPr lang="en-US" dirty="0"/>
          </a:p>
        </p:txBody>
      </p:sp>
      <p:grpSp>
        <p:nvGrpSpPr>
          <p:cNvPr id="18" name="Group 17"/>
          <p:cNvGrpSpPr/>
          <p:nvPr/>
        </p:nvGrpSpPr>
        <p:grpSpPr>
          <a:xfrm rot="180394">
            <a:off x="813307" y="3051066"/>
            <a:ext cx="3452190" cy="3061130"/>
            <a:chOff x="838200" y="2805288"/>
            <a:chExt cx="3539067" cy="3519312"/>
          </a:xfrm>
        </p:grpSpPr>
        <p:pic>
          <p:nvPicPr>
            <p:cNvPr id="19" name="Picture 2" descr="http://t3.gstatic.com/images?q=tbn:5n-ntiWWyI6t0M:http://i47.tinypic.com/1o4rjp.jpg&amp;t=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657600"/>
              <a:ext cx="3287538" cy="2667000"/>
            </a:xfrm>
            <a:prstGeom prst="roundRect">
              <a:avLst>
                <a:gd name="adj" fmla="val 6932"/>
              </a:avLst>
            </a:prstGeom>
            <a:noFill/>
            <a:extLst>
              <a:ext uri="{909E8E84-426E-40DD-AFC4-6F175D3DCCD1}">
                <a14:hiddenFill xmlns:a14="http://schemas.microsoft.com/office/drawing/2010/main">
                  <a:solidFill>
                    <a:srgbClr val="FFFFFF"/>
                  </a:solidFill>
                </a14:hiddenFill>
              </a:ext>
            </a:extLst>
          </p:spPr>
        </p:pic>
        <p:pic>
          <p:nvPicPr>
            <p:cNvPr id="20" name="Picture 4" descr="http://xraycrossx.files.wordpress.com/2009/04/windows-live-messenger-2009.png?w=400&amp;h=4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7467" y="2805288"/>
              <a:ext cx="2209800" cy="17526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6" descr="http://t3.gstatic.com/images?q=tbn:55pvRVJ05X0-1M:http://i5.photobucket.com/albums/y160/Focke_Wulf-190/InstanM.jpg&amp;t=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388151">
            <a:off x="5172936" y="3829858"/>
            <a:ext cx="3053731" cy="2287352"/>
          </a:xfrm>
          <a:prstGeom prst="roundRect">
            <a:avLst>
              <a:gd name="adj" fmla="val 10558"/>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85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17 </a:t>
            </a:r>
            <a:r>
              <a:rPr lang="en-US" dirty="0" smtClean="0"/>
              <a:t>Which of the following is NOT considered to be among the disadvantages of </a:t>
            </a:r>
            <a:r>
              <a:rPr lang="ru-RU" dirty="0" smtClean="0"/>
              <a:t> </a:t>
            </a:r>
            <a:r>
              <a:rPr lang="ru-RU" dirty="0" smtClean="0"/>
              <a:t>VoIP (Voice over Internet Protocol) </a:t>
            </a:r>
            <a:r>
              <a:rPr lang="en-US" dirty="0" smtClean="0"/>
              <a:t>technology</a:t>
            </a:r>
            <a:r>
              <a:rPr lang="ru-RU" dirty="0" smtClean="0"/>
              <a:t>?</a:t>
            </a:r>
            <a:endParaRPr lang="ru-RU" dirty="0" smtClean="0"/>
          </a:p>
          <a:p>
            <a:pPr marL="0" indent="0">
              <a:buNone/>
            </a:pPr>
            <a:endParaRPr lang="bg-BG" dirty="0" smtClean="0"/>
          </a:p>
          <a:p>
            <a:pPr marL="0" indent="0">
              <a:buNone/>
            </a:pPr>
            <a:endParaRPr lang="bg-BG" dirty="0" smtClean="0"/>
          </a:p>
          <a:p>
            <a:pPr marL="0" indent="0">
              <a:buNone/>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sp>
        <p:nvSpPr>
          <p:cNvPr id="7" name="Oval 6"/>
          <p:cNvSpPr/>
          <p:nvPr/>
        </p:nvSpPr>
        <p:spPr>
          <a:xfrm>
            <a:off x="381000" y="5562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Rectangle 7"/>
          <p:cNvSpPr/>
          <p:nvPr/>
        </p:nvSpPr>
        <p:spPr>
          <a:xfrm>
            <a:off x="508000" y="1905000"/>
            <a:ext cx="7460922" cy="5575885"/>
          </a:xfrm>
          <a:prstGeom prst="rect">
            <a:avLst/>
          </a:prstGeom>
        </p:spPr>
        <p:txBody>
          <a:bodyPr wrap="square">
            <a:spAutoFit/>
          </a:bodyPr>
          <a:lstStyle/>
          <a:p>
            <a:endParaRPr lang="ru-RU" sz="2800" b="1" dirty="0" smtClean="0"/>
          </a:p>
          <a:p>
            <a:pPr marL="414338" indent="-514350">
              <a:lnSpc>
                <a:spcPts val="3800"/>
              </a:lnSpc>
              <a:spcBef>
                <a:spcPts val="600"/>
              </a:spcBef>
              <a:spcAft>
                <a:spcPts val="600"/>
              </a:spcAft>
              <a:buClr>
                <a:srgbClr val="8FD600"/>
              </a:buClr>
              <a:buFont typeface="+mj-lt"/>
              <a:buAutoNum type="alphaLcParenR"/>
            </a:pPr>
            <a:r>
              <a:rPr lang="en-US" sz="2800" b="1" dirty="0" smtClean="0"/>
              <a:t>Regular package loss</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en-US" sz="2800" b="1" dirty="0" smtClean="0"/>
              <a:t>Slow package delivery</a:t>
            </a: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r>
              <a:rPr lang="en-US" sz="2800" b="1" dirty="0" smtClean="0"/>
              <a:t>Echo</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en-US" sz="2800" b="1" dirty="0" smtClean="0"/>
              <a:t>Signal interference</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en-US" sz="2800" b="1" dirty="0" smtClean="0"/>
              <a:t>Network clogging</a:t>
            </a:r>
            <a:endParaRPr lang="en-US" sz="2800" b="1" dirty="0" smtClean="0"/>
          </a:p>
          <a:p>
            <a:pPr marL="414338" indent="-514350">
              <a:lnSpc>
                <a:spcPts val="3800"/>
              </a:lnSpc>
              <a:spcBef>
                <a:spcPts val="600"/>
              </a:spcBef>
              <a:spcAft>
                <a:spcPts val="600"/>
              </a:spcAft>
              <a:buClr>
                <a:srgbClr val="8FD600"/>
              </a:buClr>
              <a:buFont typeface="+mj-lt"/>
              <a:buAutoNum type="alphaLcParenR"/>
            </a:pPr>
            <a:r>
              <a:rPr lang="en-US" sz="2800" b="1" dirty="0" smtClean="0"/>
              <a:t>More expensive than a regular phone call</a:t>
            </a:r>
            <a:endParaRPr lang="ru-RU" sz="2800" b="1" dirty="0" smtClean="0"/>
          </a:p>
          <a:p>
            <a:pPr marL="414338" indent="-514350">
              <a:lnSpc>
                <a:spcPts val="3800"/>
              </a:lnSpc>
              <a:spcBef>
                <a:spcPts val="600"/>
              </a:spcBef>
              <a:spcAft>
                <a:spcPts val="600"/>
              </a:spcAft>
              <a:buClr>
                <a:srgbClr val="8FD600"/>
              </a:buClr>
              <a:buFont typeface="+mj-lt"/>
              <a:buAutoNum type="alphaLcParenR"/>
            </a:pPr>
            <a:endParaRPr lang="en-US" sz="2800" b="1" dirty="0" smtClean="0">
              <a:solidFill>
                <a:srgbClr val="CCFF66">
                  <a:lumMod val="40000"/>
                  <a:lumOff val="60000"/>
                </a:srgbClr>
              </a:solidFill>
              <a:effectLst>
                <a:outerShdw blurRad="38100" dist="38100" dir="2700000" algn="tl">
                  <a:srgbClr val="000000">
                    <a:alpha val="43137"/>
                  </a:srgbClr>
                </a:outerShdw>
              </a:effectLst>
              <a:latin typeface="Corbel"/>
            </a:endParaRPr>
          </a:p>
          <a:p>
            <a:pPr marL="414338" indent="-514350">
              <a:lnSpc>
                <a:spcPts val="3800"/>
              </a:lnSpc>
              <a:spcBef>
                <a:spcPts val="600"/>
              </a:spcBef>
              <a:spcAft>
                <a:spcPts val="600"/>
              </a:spcAft>
              <a:buClr>
                <a:srgbClr val="8FD600"/>
              </a:buClr>
              <a:buFont typeface="+mj-lt"/>
              <a:buAutoNum type="alphaLcParenR"/>
            </a:pPr>
            <a:endParaRPr lang="en-US" sz="2800" b="1" dirty="0">
              <a:solidFill>
                <a:srgbClr val="CCFF66">
                  <a:lumMod val="40000"/>
                  <a:lumOff val="60000"/>
                </a:srgbClr>
              </a:solidFill>
              <a:effectLst>
                <a:outerShdw blurRad="38100" dist="38100" dir="2700000" algn="tl">
                  <a:srgbClr val="000000">
                    <a:alpha val="43137"/>
                  </a:srgbClr>
                </a:outerShdw>
              </a:effectLst>
              <a:latin typeface="Corbel"/>
            </a:endParaRPr>
          </a:p>
        </p:txBody>
      </p:sp>
    </p:spTree>
    <p:extLst>
      <p:ext uri="{BB962C8B-B14F-4D97-AF65-F5344CB8AC3E}">
        <p14:creationId xmlns:p14="http://schemas.microsoft.com/office/powerpoint/2010/main" val="377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a:t>Voice over Internet Protocol (VoIP) is a methodology and group of technologies for the delivery of </a:t>
            </a:r>
            <a:r>
              <a:rPr lang="en-US" sz="2800" dirty="0">
                <a:hlinkClick r:id="rId2" tooltip="Voice communication"/>
              </a:rPr>
              <a:t>voice communications</a:t>
            </a:r>
            <a:r>
              <a:rPr lang="en-US" sz="2800" dirty="0"/>
              <a:t> and multimedia sessions over </a:t>
            </a:r>
            <a:r>
              <a:rPr lang="en-US" sz="2800" dirty="0">
                <a:hlinkClick r:id="rId3" tooltip="Internet Protocol"/>
              </a:rPr>
              <a:t>Internet Protocol</a:t>
            </a:r>
            <a:r>
              <a:rPr lang="en-US" sz="2800" dirty="0"/>
              <a:t> (IP) networks, such as the Internet. Other terms commonly associated with VoIP are </a:t>
            </a:r>
            <a:r>
              <a:rPr lang="en-US" sz="2800" i="1" dirty="0"/>
              <a:t>IP telephony</a:t>
            </a:r>
            <a:r>
              <a:rPr lang="en-US" sz="2800" dirty="0"/>
              <a:t>, </a:t>
            </a:r>
            <a:r>
              <a:rPr lang="en-US" sz="2800" i="1" dirty="0"/>
              <a:t>Internet telephony</a:t>
            </a:r>
            <a:r>
              <a:rPr lang="en-US" sz="2800" dirty="0"/>
              <a:t>, </a:t>
            </a:r>
            <a:r>
              <a:rPr lang="en-US" sz="2800" i="1" dirty="0"/>
              <a:t>voice over broadband</a:t>
            </a:r>
            <a:r>
              <a:rPr lang="en-US" sz="2800" dirty="0"/>
              <a:t> (</a:t>
            </a:r>
            <a:r>
              <a:rPr lang="en-US" sz="2800" dirty="0" err="1"/>
              <a:t>VoBB</a:t>
            </a:r>
            <a:r>
              <a:rPr lang="en-US" sz="2800" dirty="0"/>
              <a:t>), </a:t>
            </a:r>
            <a:r>
              <a:rPr lang="en-US" sz="2800" i="1" dirty="0"/>
              <a:t>broadband telephony</a:t>
            </a:r>
            <a:r>
              <a:rPr lang="en-US" sz="2800" dirty="0"/>
              <a:t>, </a:t>
            </a:r>
            <a:r>
              <a:rPr lang="en-US" sz="2800" i="1" dirty="0"/>
              <a:t>IP communications</a:t>
            </a:r>
            <a:r>
              <a:rPr lang="en-US" sz="2800" dirty="0"/>
              <a:t>, and </a:t>
            </a:r>
            <a:r>
              <a:rPr lang="en-US" sz="2800" i="1" dirty="0"/>
              <a:t>broadband phone service</a:t>
            </a:r>
            <a:r>
              <a:rPr lang="en-US" sz="2800" dirty="0"/>
              <a:t>.</a:t>
            </a:r>
            <a:endParaRPr lang="en-US" sz="3000" dirty="0" smtClean="0"/>
          </a:p>
          <a:p>
            <a:r>
              <a:rPr lang="en-US" sz="3000" dirty="0" smtClean="0"/>
              <a:t>Sources</a:t>
            </a:r>
            <a:r>
              <a:rPr lang="bg-BG" sz="3000" dirty="0" smtClean="0"/>
              <a:t>:</a:t>
            </a:r>
            <a:r>
              <a:rPr lang="en-US" sz="3000" dirty="0"/>
              <a:t> </a:t>
            </a:r>
            <a:r>
              <a:rPr lang="en-US" sz="3000" dirty="0">
                <a:hlinkClick r:id="rId4"/>
              </a:rPr>
              <a:t>http://en.wikipedia.org/wiki/Voice_over_IP</a:t>
            </a:r>
            <a:endParaRPr lang="en-US" sz="3000" dirty="0" smtClean="0"/>
          </a:p>
          <a:p>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7255554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ctrTitle"/>
          </p:nvPr>
        </p:nvSpPr>
        <p:spPr>
          <a:xfrm>
            <a:off x="609600" y="4495800"/>
            <a:ext cx="7924800" cy="685800"/>
          </a:xfrm>
        </p:spPr>
        <p:txBody>
          <a:bodyPr/>
          <a:lstStyle/>
          <a:p>
            <a:r>
              <a:rPr lang="en-US" dirty="0" smtClean="0"/>
              <a:t>World Wide Web (WWW)</a:t>
            </a:r>
            <a:endParaRPr lang="en-US" dirty="0"/>
          </a:p>
        </p:txBody>
      </p:sp>
      <p:sp>
        <p:nvSpPr>
          <p:cNvPr id="25" name="Subtitle 2"/>
          <p:cNvSpPr>
            <a:spLocks noGrp="1"/>
          </p:cNvSpPr>
          <p:nvPr>
            <p:ph type="subTitle" idx="1"/>
          </p:nvPr>
        </p:nvSpPr>
        <p:spPr>
          <a:xfrm>
            <a:off x="609600" y="5334000"/>
            <a:ext cx="7924800" cy="1107280"/>
          </a:xfrm>
        </p:spPr>
        <p:txBody>
          <a:bodyPr/>
          <a:lstStyle/>
          <a:p>
            <a:r>
              <a:rPr lang="en-US" dirty="0" smtClean="0"/>
              <a:t>How does it work?</a:t>
            </a:r>
            <a:r>
              <a:rPr lang="bg-BG" dirty="0" smtClean="0"/>
              <a:t> </a:t>
            </a:r>
            <a:r>
              <a:rPr lang="en-US" dirty="0" smtClean="0"/>
              <a:t>HTTP, </a:t>
            </a:r>
            <a:r>
              <a:rPr lang="en-US" dirty="0" smtClean="0"/>
              <a:t>GET</a:t>
            </a:r>
            <a:r>
              <a:rPr lang="bg-BG" dirty="0" smtClean="0"/>
              <a:t>,</a:t>
            </a:r>
            <a:r>
              <a:rPr lang="en-US" dirty="0" smtClean="0"/>
              <a:t> POST, URL, </a:t>
            </a:r>
            <a:r>
              <a:rPr lang="en-US" dirty="0" smtClean="0"/>
              <a:t>web browser</a:t>
            </a:r>
            <a:r>
              <a:rPr lang="bg-BG" dirty="0" smtClean="0"/>
              <a:t>, </a:t>
            </a:r>
            <a:r>
              <a:rPr lang="en-US" dirty="0" smtClean="0"/>
              <a:t>web page</a:t>
            </a:r>
            <a:r>
              <a:rPr lang="bg-BG" dirty="0" smtClean="0"/>
              <a:t>, </a:t>
            </a:r>
            <a:r>
              <a:rPr lang="en-US" dirty="0" smtClean="0"/>
              <a:t>web site</a:t>
            </a:r>
            <a:r>
              <a:rPr lang="bg-BG" dirty="0" smtClean="0"/>
              <a:t>, </a:t>
            </a:r>
            <a:r>
              <a:rPr lang="bg-BG" dirty="0" smtClean="0"/>
              <a:t>…</a:t>
            </a:r>
            <a:endParaRPr lang="en-US" dirty="0"/>
          </a:p>
        </p:txBody>
      </p:sp>
      <p:pic>
        <p:nvPicPr>
          <p:cNvPr id="26" name="Picture 2" descr="http://www.yourname.net.au/images/ist2_7677184-www.jpg"/>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0600" y="1165415"/>
            <a:ext cx="2873342" cy="2865062"/>
          </a:xfrm>
          <a:prstGeom prst="roundRect">
            <a:avLst>
              <a:gd name="adj" fmla="val 4058"/>
            </a:avLst>
          </a:prstGeom>
          <a:noFill/>
          <a:extLst>
            <a:ext uri="{909E8E84-426E-40DD-AFC4-6F175D3DCCD1}">
              <a14:hiddenFill xmlns:a14="http://schemas.microsoft.com/office/drawing/2010/main">
                <a:solidFill>
                  <a:srgbClr val="FFFFFF"/>
                </a:solidFill>
              </a14:hiddenFill>
            </a:ext>
          </a:extLst>
        </p:spPr>
      </p:pic>
      <p:pic>
        <p:nvPicPr>
          <p:cNvPr id="27" name="Picture 4" descr="http://www.adcet.edu.au/uploads/images/wwwconfus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0058" y="1165415"/>
            <a:ext cx="2873342" cy="2865062"/>
          </a:xfrm>
          <a:prstGeom prst="roundRect">
            <a:avLst>
              <a:gd name="adj" fmla="val 3664"/>
            </a:avLst>
          </a:prstGeom>
          <a:noFill/>
          <a:extLst>
            <a:ext uri="{909E8E84-426E-40DD-AFC4-6F175D3DCCD1}">
              <a14:hiddenFill xmlns:a14="http://schemas.microsoft.com/office/drawing/2010/main">
                <a:solidFill>
                  <a:srgbClr val="FFFFFF"/>
                </a:solidFill>
              </a14:hiddenFill>
            </a:ext>
          </a:extLst>
        </p:spPr>
      </p:pic>
      <p:pic>
        <p:nvPicPr>
          <p:cNvPr id="28" name="Picture 6" descr="http://users.skynet.be/roland/Blue/http.jpg"/>
          <p:cNvPicPr>
            <a:picLocks noChangeAspect="1" noChangeArrowheads="1"/>
          </p:cNvPicPr>
          <p:nvPr/>
        </p:nvPicPr>
        <p:blipFill rotWithShape="1">
          <a:blip r:embed="rId4" cstate="screen">
            <a:extLst>
              <a:ext uri="{28A0092B-C50C-407E-A947-70E740481C1C}">
                <a14:useLocalDpi xmlns:a14="http://schemas.microsoft.com/office/drawing/2010/main" val="0"/>
              </a:ext>
            </a:extLst>
          </a:blip>
          <a:srcRect/>
          <a:stretch/>
        </p:blipFill>
        <p:spPr bwMode="auto">
          <a:xfrm>
            <a:off x="2590800" y="533400"/>
            <a:ext cx="3973689" cy="1106311"/>
          </a:xfrm>
          <a:prstGeom prst="roundRect">
            <a:avLst>
              <a:gd name="adj" fmla="val 34014"/>
            </a:avLst>
          </a:prstGeom>
          <a:noFill/>
          <a:effectLst>
            <a:glow rad="190500">
              <a:schemeClr val="accent5">
                <a:satMod val="175000"/>
                <a:alpha val="10000"/>
              </a:schemeClr>
            </a:glow>
            <a:softEdge rad="127000"/>
          </a:effectLst>
          <a:extLst>
            <a:ext uri="{909E8E84-426E-40DD-AFC4-6F175D3DCCD1}">
              <a14:hiddenFill xmlns:a14="http://schemas.microsoft.com/office/drawing/2010/main">
                <a:solidFill>
                  <a:srgbClr val="FFFFFF"/>
                </a:solidFill>
              </a14:hiddenFill>
            </a:ext>
          </a:extLst>
        </p:spPr>
      </p:pic>
      <p:pic>
        <p:nvPicPr>
          <p:cNvPr id="29" name="Picture 8" descr="http://www.worldphoto360.com/wp-content/uploads/2010/08/web-browsers.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733800" y="1828800"/>
            <a:ext cx="1790700" cy="1790700"/>
          </a:xfrm>
          <a:prstGeom prst="roundRect">
            <a:avLst>
              <a:gd name="adj" fmla="val 35579"/>
            </a:avLst>
          </a:prstGeom>
          <a:noFill/>
          <a:effectLst>
            <a:outerShdw blurRad="139700" sx="111000" sy="111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2350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p:txBody>
          <a:bodyPr/>
          <a:lstStyle/>
          <a:p>
            <a:r>
              <a:rPr lang="en-US" dirty="0" smtClean="0"/>
              <a:t>18 Web site is :</a:t>
            </a:r>
          </a:p>
          <a:p>
            <a:pPr marL="871538" lvl="1" indent="-514350">
              <a:buFont typeface="+mj-lt"/>
              <a:buAutoNum type="alphaLcParenR"/>
            </a:pPr>
            <a:r>
              <a:rPr lang="en-US" dirty="0" smtClean="0"/>
              <a:t>a web document that is suitable for the World Wide Web and the </a:t>
            </a:r>
            <a:r>
              <a:rPr lang="en-US" i="1" dirty="0" smtClean="0"/>
              <a:t>web browser</a:t>
            </a:r>
            <a:r>
              <a:rPr lang="en-US" dirty="0" smtClean="0"/>
              <a:t>.</a:t>
            </a:r>
          </a:p>
          <a:p>
            <a:pPr marL="871538" lvl="1" indent="-514350">
              <a:buFont typeface="+mj-lt"/>
              <a:buAutoNum type="alphaLcParenR"/>
            </a:pPr>
            <a:r>
              <a:rPr lang="en-US" dirty="0" smtClean="0"/>
              <a:t>a set of related web pages served from a single web domain.</a:t>
            </a:r>
          </a:p>
          <a:p>
            <a:pPr marL="871538" lvl="1" indent="-514350">
              <a:buFont typeface="+mj-lt"/>
              <a:buAutoNum type="alphaLcParenR"/>
            </a:pPr>
            <a:r>
              <a:rPr lang="en-US" dirty="0" smtClean="0"/>
              <a:t>an application that uses a web browser as a client.</a:t>
            </a:r>
          </a:p>
          <a:p>
            <a:pPr marL="871538" lvl="1" indent="-514350">
              <a:buFont typeface="+mj-lt"/>
              <a:buAutoNum type="alphaLcParenR"/>
            </a:pPr>
            <a:r>
              <a:rPr lang="en-US" dirty="0" smtClean="0"/>
              <a:t>a software application for retrieving, presenting and traversing information resources on the World Wide Web.</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
        <p:nvSpPr>
          <p:cNvPr id="5" name="Oval 4"/>
          <p:cNvSpPr/>
          <p:nvPr/>
        </p:nvSpPr>
        <p:spPr>
          <a:xfrm>
            <a:off x="533400" y="26670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206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r>
              <a:rPr lang="en-US" sz="2800" dirty="0" smtClean="0"/>
              <a:t>A website, also written as Web </a:t>
            </a:r>
            <a:r>
              <a:rPr lang="en-US" sz="2800" dirty="0" smtClean="0"/>
              <a:t>site, </a:t>
            </a:r>
            <a:r>
              <a:rPr lang="en-US" sz="2800" dirty="0" smtClean="0"/>
              <a:t>web site, or simply site</a:t>
            </a:r>
            <a:r>
              <a:rPr lang="en-US" sz="2800" dirty="0" smtClean="0"/>
              <a:t>,</a:t>
            </a:r>
            <a:r>
              <a:rPr lang="en-US" sz="2800" baseline="30000" dirty="0" smtClean="0"/>
              <a:t> </a:t>
            </a:r>
            <a:r>
              <a:rPr lang="en-US" sz="2800" dirty="0" smtClean="0"/>
              <a:t>is </a:t>
            </a:r>
            <a:r>
              <a:rPr lang="en-US" sz="2800" dirty="0" smtClean="0"/>
              <a:t>a set of related </a:t>
            </a:r>
            <a:r>
              <a:rPr lang="en-US" sz="2800" dirty="0" smtClean="0">
                <a:hlinkClick r:id="rId2" tooltip="Web page"/>
              </a:rPr>
              <a:t>web pages</a:t>
            </a:r>
            <a:r>
              <a:rPr lang="en-US" sz="2800" dirty="0" smtClean="0"/>
              <a:t> served from a single </a:t>
            </a:r>
            <a:r>
              <a:rPr lang="en-US" sz="2800" dirty="0" smtClean="0">
                <a:hlinkClick r:id="rId3" tooltip="Fully qualified domain name"/>
              </a:rPr>
              <a:t>web domain</a:t>
            </a:r>
            <a:r>
              <a:rPr lang="en-US" sz="2800" dirty="0" smtClean="0"/>
              <a:t>. A website is hosted on at least one </a:t>
            </a:r>
            <a:r>
              <a:rPr lang="en-US" sz="2800" dirty="0" smtClean="0">
                <a:hlinkClick r:id="rId4" tooltip="Web server"/>
              </a:rPr>
              <a:t>web server</a:t>
            </a:r>
            <a:r>
              <a:rPr lang="en-US" sz="2800" dirty="0" smtClean="0"/>
              <a:t>, accessible via a network such as the </a:t>
            </a:r>
            <a:r>
              <a:rPr lang="en-US" sz="2800" dirty="0" smtClean="0">
                <a:hlinkClick r:id="rId5" tooltip="Internet"/>
              </a:rPr>
              <a:t>Internet</a:t>
            </a:r>
            <a:r>
              <a:rPr lang="en-US" sz="2800" dirty="0" smtClean="0"/>
              <a:t> or a private </a:t>
            </a:r>
            <a:r>
              <a:rPr lang="en-US" sz="2800" dirty="0" smtClean="0">
                <a:hlinkClick r:id="rId6" tooltip="Local area network"/>
              </a:rPr>
              <a:t>local area network</a:t>
            </a:r>
            <a:r>
              <a:rPr lang="en-US" sz="2800" dirty="0" smtClean="0"/>
              <a:t> through an Internet address known as a </a:t>
            </a:r>
            <a:r>
              <a:rPr lang="en-US" sz="2800" dirty="0" smtClean="0">
                <a:hlinkClick r:id="rId7" tooltip="Uniform resource locator"/>
              </a:rPr>
              <a:t>Uniform resource locator</a:t>
            </a:r>
            <a:r>
              <a:rPr lang="en-US" sz="2800" dirty="0" smtClean="0"/>
              <a:t>. All publicly accessible websites collectively constitute the </a:t>
            </a:r>
            <a:r>
              <a:rPr lang="en-US" sz="2800" dirty="0" smtClean="0">
                <a:hlinkClick r:id="rId8" tooltip="World Wide Web"/>
              </a:rPr>
              <a:t>World Wide Web</a:t>
            </a:r>
            <a:r>
              <a:rPr lang="en-US" sz="2800" dirty="0" smtClean="0"/>
              <a:t>.</a:t>
            </a:r>
          </a:p>
          <a:p>
            <a:endParaRPr lang="en-US" sz="2800" dirty="0" smtClean="0"/>
          </a:p>
          <a:p>
            <a:r>
              <a:rPr lang="en-US" sz="2800" dirty="0" smtClean="0"/>
              <a:t>Sources</a:t>
            </a:r>
            <a:r>
              <a:rPr lang="en-US" sz="2800" dirty="0"/>
              <a:t>: </a:t>
            </a:r>
            <a:r>
              <a:rPr lang="en-US" sz="2800" dirty="0">
                <a:hlinkClick r:id="rId9"/>
              </a:rPr>
              <a:t>http://en.wikipedia.org/wiki/Website</a:t>
            </a:r>
            <a:endParaRPr lang="bg-BG" sz="18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spTree>
    <p:extLst>
      <p:ext uri="{BB962C8B-B14F-4D97-AF65-F5344CB8AC3E}">
        <p14:creationId xmlns:p14="http://schemas.microsoft.com/office/powerpoint/2010/main" val="17071545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a:xfrm>
            <a:off x="609600" y="4495800"/>
            <a:ext cx="7924800" cy="685800"/>
          </a:xfrm>
        </p:spPr>
        <p:txBody>
          <a:bodyPr/>
          <a:lstStyle/>
          <a:p>
            <a:r>
              <a:rPr lang="en-US" dirty="0" smtClean="0"/>
              <a:t>Web Design</a:t>
            </a:r>
            <a:r>
              <a:rPr lang="bg-BG" dirty="0" smtClean="0"/>
              <a:t>, </a:t>
            </a:r>
            <a:r>
              <a:rPr lang="en-US" dirty="0" smtClean="0"/>
              <a:t>HTML, CSS</a:t>
            </a:r>
            <a:endParaRPr lang="en-US" dirty="0"/>
          </a:p>
        </p:txBody>
      </p:sp>
      <p:sp>
        <p:nvSpPr>
          <p:cNvPr id="11" name="Subtitle 2"/>
          <p:cNvSpPr>
            <a:spLocks noGrp="1"/>
          </p:cNvSpPr>
          <p:nvPr>
            <p:ph type="subTitle" idx="1"/>
          </p:nvPr>
        </p:nvSpPr>
        <p:spPr>
          <a:xfrm>
            <a:off x="609600" y="5410200"/>
            <a:ext cx="7924800" cy="873920"/>
          </a:xfrm>
        </p:spPr>
        <p:txBody>
          <a:bodyPr/>
          <a:lstStyle/>
          <a:p>
            <a:r>
              <a:rPr lang="en-US" dirty="0" smtClean="0"/>
              <a:t>Web design</a:t>
            </a:r>
            <a:r>
              <a:rPr lang="bg-BG" dirty="0" smtClean="0"/>
              <a:t>, </a:t>
            </a:r>
            <a:r>
              <a:rPr lang="en-US" dirty="0" smtClean="0"/>
              <a:t>HTML, CSS, </a:t>
            </a:r>
            <a:r>
              <a:rPr lang="en-US" dirty="0" smtClean="0"/>
              <a:t>text</a:t>
            </a:r>
            <a:r>
              <a:rPr lang="bg-BG" dirty="0" smtClean="0"/>
              <a:t>, </a:t>
            </a:r>
            <a:r>
              <a:rPr lang="en-US" dirty="0" smtClean="0"/>
              <a:t>graphics</a:t>
            </a:r>
            <a:r>
              <a:rPr lang="bg-BG" dirty="0" smtClean="0"/>
              <a:t>, </a:t>
            </a:r>
            <a:r>
              <a:rPr lang="en-US" dirty="0" smtClean="0"/>
              <a:t>links</a:t>
            </a:r>
            <a:r>
              <a:rPr lang="bg-BG" dirty="0" smtClean="0"/>
              <a:t>, </a:t>
            </a:r>
            <a:r>
              <a:rPr lang="en-US" dirty="0" smtClean="0"/>
              <a:t>tables</a:t>
            </a:r>
            <a:r>
              <a:rPr lang="bg-BG" dirty="0" smtClean="0"/>
              <a:t>, </a:t>
            </a:r>
            <a:r>
              <a:rPr lang="en-US" dirty="0" smtClean="0"/>
              <a:t>forms</a:t>
            </a:r>
            <a:r>
              <a:rPr lang="bg-BG" dirty="0" smtClean="0"/>
              <a:t>, </a:t>
            </a:r>
            <a:r>
              <a:rPr lang="bg-BG" dirty="0" smtClean="0"/>
              <a:t>…</a:t>
            </a:r>
            <a:endParaRPr lang="en-US" dirty="0"/>
          </a:p>
        </p:txBody>
      </p:sp>
      <p:pic>
        <p:nvPicPr>
          <p:cNvPr id="12" name="Picture 2" descr="http://www.duoh.com/graphics/services-visu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3626" y="762000"/>
            <a:ext cx="4448174" cy="3209632"/>
          </a:xfrm>
          <a:prstGeom prst="roundRect">
            <a:avLst>
              <a:gd name="adj" fmla="val 1895"/>
            </a:avLst>
          </a:prstGeom>
          <a:noFill/>
          <a:extLst>
            <a:ext uri="{909E8E84-426E-40DD-AFC4-6F175D3DCCD1}">
              <a14:hiddenFill xmlns:a14="http://schemas.microsoft.com/office/drawing/2010/main">
                <a:solidFill>
                  <a:srgbClr val="FFFFFF"/>
                </a:solidFill>
              </a14:hiddenFill>
            </a:ext>
          </a:extLst>
        </p:spPr>
      </p:pic>
      <p:pic>
        <p:nvPicPr>
          <p:cNvPr id="13" name="Picture 2" descr="http://us.123rf.com/400wm/400/400/kentoh/kentoh0901/kentoh090100047/4081477.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462193" y="2895600"/>
            <a:ext cx="2509607" cy="1165175"/>
          </a:xfrm>
          <a:prstGeom prst="roundRect">
            <a:avLst>
              <a:gd name="adj" fmla="val 5096"/>
            </a:avLst>
          </a:prstGeom>
          <a:noFill/>
          <a:ln>
            <a:solidFill>
              <a:schemeClr val="accent5">
                <a:lumMod val="75000"/>
              </a:schemeClr>
            </a:solidFill>
          </a:ln>
        </p:spPr>
      </p:pic>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24600" y="1295400"/>
            <a:ext cx="2153680" cy="2852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descr="http://www.filemaker.com.au/products/filemaker-pro/images/icon_script_trigg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0797">
            <a:off x="653293" y="1094834"/>
            <a:ext cx="1932382" cy="1932382"/>
          </a:xfrm>
          <a:prstGeom prst="rect">
            <a:avLst/>
          </a:prstGeom>
          <a:noFill/>
          <a:effectLst/>
        </p:spPr>
      </p:pic>
    </p:spTree>
    <p:extLst>
      <p:ext uri="{BB962C8B-B14F-4D97-AF65-F5344CB8AC3E}">
        <p14:creationId xmlns:p14="http://schemas.microsoft.com/office/powerpoint/2010/main" val="157652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Question</a:t>
            </a:r>
            <a:endParaRPr lang="en-US" sz="3600" dirty="0"/>
          </a:p>
        </p:txBody>
      </p:sp>
      <p:sp>
        <p:nvSpPr>
          <p:cNvPr id="3" name="Content Placeholder 2"/>
          <p:cNvSpPr>
            <a:spLocks noGrp="1"/>
          </p:cNvSpPr>
          <p:nvPr>
            <p:ph idx="1"/>
          </p:nvPr>
        </p:nvSpPr>
        <p:spPr>
          <a:xfrm>
            <a:off x="228600" y="609600"/>
            <a:ext cx="8686800" cy="6096000"/>
          </a:xfrm>
        </p:spPr>
        <p:txBody>
          <a:bodyPr/>
          <a:lstStyle/>
          <a:p>
            <a:pPr lvl="0"/>
            <a:r>
              <a:rPr lang="en-US" dirty="0" smtClean="0"/>
              <a:t>19 Where in an HTML document is the correct place to refer to an external style sheet?</a:t>
            </a:r>
          </a:p>
          <a:p>
            <a:pPr marL="871538" lvl="1" indent="-514350">
              <a:spcBef>
                <a:spcPts val="300"/>
              </a:spcBef>
              <a:spcAft>
                <a:spcPts val="300"/>
              </a:spcAft>
              <a:buFont typeface="+mj-lt"/>
              <a:buAutoNum type="alphaLcParenR"/>
            </a:pPr>
            <a:r>
              <a:rPr lang="en-US" dirty="0" smtClean="0"/>
              <a:t>At the top of the document</a:t>
            </a:r>
          </a:p>
          <a:p>
            <a:pPr marL="871538" lvl="1" indent="-514350">
              <a:spcBef>
                <a:spcPts val="300"/>
              </a:spcBef>
              <a:spcAft>
                <a:spcPts val="300"/>
              </a:spcAft>
              <a:buFont typeface="+mj-lt"/>
              <a:buAutoNum type="alphaLcParenR"/>
            </a:pPr>
            <a:r>
              <a:rPr lang="en-US" dirty="0" smtClean="0"/>
              <a:t>At the end of the document</a:t>
            </a:r>
          </a:p>
          <a:p>
            <a:pPr marL="871538" lvl="1" indent="-514350">
              <a:spcBef>
                <a:spcPts val="300"/>
              </a:spcBef>
              <a:spcAft>
                <a:spcPts val="300"/>
              </a:spcAft>
              <a:buFont typeface="+mj-lt"/>
              <a:buAutoNum type="alphaLcParenR"/>
            </a:pPr>
            <a:r>
              <a:rPr lang="en-US" dirty="0" smtClean="0"/>
              <a:t>In the &lt;body&gt; section</a:t>
            </a:r>
          </a:p>
          <a:p>
            <a:pPr marL="871538" lvl="1" indent="-514350">
              <a:spcBef>
                <a:spcPts val="300"/>
              </a:spcBef>
              <a:spcAft>
                <a:spcPts val="300"/>
              </a:spcAft>
              <a:buFont typeface="+mj-lt"/>
              <a:buAutoNum type="alphaLcParenR"/>
            </a:pPr>
            <a:r>
              <a:rPr lang="en-US" dirty="0" smtClean="0"/>
              <a:t>In the &lt;head&gt; section</a:t>
            </a:r>
            <a:endParaRPr lang="bg-BG" dirty="0" smtClean="0"/>
          </a:p>
          <a:p>
            <a:pPr marL="871538" lvl="1" indent="-514350">
              <a:spcBef>
                <a:spcPts val="300"/>
              </a:spcBef>
              <a:spcAft>
                <a:spcPts val="300"/>
              </a:spcAft>
              <a:buFont typeface="+mj-lt"/>
              <a:buAutoNum type="alphaLcParenR"/>
            </a:pPr>
            <a:endParaRPr lang="bg-BG" dirty="0"/>
          </a:p>
          <a:p>
            <a:pPr lvl="0"/>
            <a:endParaRPr lang="bg-BG" dirty="0" smtClean="0"/>
          </a:p>
          <a:p>
            <a:pPr marL="514350" lvl="0" indent="-514350">
              <a:buFont typeface="+mj-lt"/>
              <a:buAutoNum type="alphaLcParenR"/>
            </a:pPr>
            <a:endParaRPr lang="en-US" sz="30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
        <p:nvSpPr>
          <p:cNvPr id="5" name="Oval 4"/>
          <p:cNvSpPr/>
          <p:nvPr/>
        </p:nvSpPr>
        <p:spPr>
          <a:xfrm>
            <a:off x="533400" y="3429000"/>
            <a:ext cx="602545"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48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Answer</a:t>
            </a:r>
            <a:endParaRPr lang="en-US" sz="3600" dirty="0"/>
          </a:p>
        </p:txBody>
      </p:sp>
      <p:sp>
        <p:nvSpPr>
          <p:cNvPr id="3" name="Content Placeholder 2"/>
          <p:cNvSpPr>
            <a:spLocks noGrp="1"/>
          </p:cNvSpPr>
          <p:nvPr>
            <p:ph idx="1"/>
          </p:nvPr>
        </p:nvSpPr>
        <p:spPr/>
        <p:txBody>
          <a:bodyPr/>
          <a:lstStyle/>
          <a:p>
            <a:r>
              <a:rPr lang="en-US" sz="2800" dirty="0" smtClean="0"/>
              <a:t>An external style sheet is ideal when the style is applied to many pages. With an external style sheet, you can change the look of an entire Web site by changing one file. Each page must link to the style sheet using the &lt;link&gt; tag. The &lt;link&gt; tag goes inside the head section</a:t>
            </a:r>
          </a:p>
          <a:p>
            <a:r>
              <a:rPr lang="en-US" sz="2800" dirty="0" smtClean="0"/>
              <a:t>Sources: </a:t>
            </a:r>
            <a:r>
              <a:rPr lang="en-US" sz="2800" dirty="0" smtClean="0">
                <a:hlinkClick r:id="rId2"/>
              </a:rPr>
              <a:t>http</a:t>
            </a:r>
            <a:r>
              <a:rPr lang="en-US" sz="2800" dirty="0" smtClean="0">
                <a:hlinkClick r:id="rId2"/>
              </a:rPr>
              <a:t>://www.w3schools.com/css/css_howto.asp</a:t>
            </a:r>
            <a:endParaRPr lang="bg-BG"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58</a:t>
            </a:fld>
            <a:endParaRPr lang="en-US" dirty="0"/>
          </a:p>
        </p:txBody>
      </p:sp>
    </p:spTree>
    <p:extLst>
      <p:ext uri="{BB962C8B-B14F-4D97-AF65-F5344CB8AC3E}">
        <p14:creationId xmlns:p14="http://schemas.microsoft.com/office/powerpoint/2010/main" val="34937650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http://4.bp.blogspot.com/_Fyl1dFhmZf4/S-mjvhNO96I/AAAAAAAAATU/ZB_LbexAHYk/s320/javascript_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8223">
            <a:off x="539215" y="1521546"/>
            <a:ext cx="1855715" cy="1361212"/>
          </a:xfrm>
          <a:prstGeom prst="roundRect">
            <a:avLst>
              <a:gd name="adj" fmla="val 4193"/>
            </a:avLst>
          </a:prstGeom>
          <a:noFill/>
          <a:ln w="25400">
            <a:solidFill>
              <a:schemeClr val="bg1"/>
            </a:solidFill>
          </a:ln>
          <a:extLst>
            <a:ext uri="{909E8E84-426E-40DD-AFC4-6F175D3DCCD1}">
              <a14:hiddenFill xmlns:a14="http://schemas.microsoft.com/office/drawing/2010/main">
                <a:solidFill>
                  <a:srgbClr val="FFFFFF"/>
                </a:solidFill>
              </a14:hiddenFill>
            </a:ext>
          </a:extLst>
        </p:spPr>
      </p:pic>
      <p:sp>
        <p:nvSpPr>
          <p:cNvPr id="17" name="Title 1"/>
          <p:cNvSpPr>
            <a:spLocks noGrp="1"/>
          </p:cNvSpPr>
          <p:nvPr>
            <p:ph type="ctrTitle"/>
          </p:nvPr>
        </p:nvSpPr>
        <p:spPr>
          <a:xfrm>
            <a:off x="609600" y="3395332"/>
            <a:ext cx="7924800" cy="1295400"/>
          </a:xfrm>
        </p:spPr>
        <p:txBody>
          <a:bodyPr/>
          <a:lstStyle/>
          <a:p>
            <a:r>
              <a:rPr lang="en-US" dirty="0" smtClean="0"/>
              <a:t>Scripting Languages and</a:t>
            </a:r>
            <a:r>
              <a:rPr lang="bg-BG" dirty="0" smtClean="0"/>
              <a:t> </a:t>
            </a:r>
            <a:r>
              <a:rPr lang="en-US" dirty="0" smtClean="0"/>
              <a:t>JavaScript</a:t>
            </a:r>
            <a:endParaRPr lang="en-US" dirty="0"/>
          </a:p>
        </p:txBody>
      </p:sp>
      <p:sp>
        <p:nvSpPr>
          <p:cNvPr id="18" name="Subtitle 2"/>
          <p:cNvSpPr>
            <a:spLocks noGrp="1"/>
          </p:cNvSpPr>
          <p:nvPr>
            <p:ph type="subTitle" idx="1"/>
          </p:nvPr>
        </p:nvSpPr>
        <p:spPr>
          <a:xfrm>
            <a:off x="609600" y="4878852"/>
            <a:ext cx="7924800" cy="1564480"/>
          </a:xfrm>
        </p:spPr>
        <p:txBody>
          <a:bodyPr/>
          <a:lstStyle/>
          <a:p>
            <a:r>
              <a:rPr lang="en-US" dirty="0" smtClean="0"/>
              <a:t>Developing scripts with</a:t>
            </a:r>
            <a:r>
              <a:rPr lang="bg-BG" dirty="0" smtClean="0"/>
              <a:t> </a:t>
            </a:r>
            <a:r>
              <a:rPr lang="en-US" dirty="0" smtClean="0"/>
              <a:t>JavaScript</a:t>
            </a:r>
            <a:r>
              <a:rPr lang="bg-BG" dirty="0" smtClean="0"/>
              <a:t>, </a:t>
            </a:r>
            <a:r>
              <a:rPr lang="en-US" dirty="0" smtClean="0"/>
              <a:t>main JavaScript libraries</a:t>
            </a:r>
            <a:r>
              <a:rPr lang="bg-BG" dirty="0" smtClean="0"/>
              <a:t>, </a:t>
            </a:r>
            <a:r>
              <a:rPr lang="en-US" dirty="0" smtClean="0"/>
              <a:t>operators</a:t>
            </a:r>
            <a:r>
              <a:rPr lang="bg-BG" dirty="0" smtClean="0"/>
              <a:t>, </a:t>
            </a:r>
            <a:r>
              <a:rPr lang="en-US" dirty="0" smtClean="0"/>
              <a:t>objects</a:t>
            </a:r>
            <a:r>
              <a:rPr lang="bg-BG" dirty="0" smtClean="0"/>
              <a:t>, </a:t>
            </a:r>
            <a:r>
              <a:rPr lang="en-US" dirty="0" smtClean="0"/>
              <a:t>DOM tree manipulation</a:t>
            </a:r>
            <a:endParaRPr lang="en-US" dirty="0"/>
          </a:p>
        </p:txBody>
      </p:sp>
      <p:pic>
        <p:nvPicPr>
          <p:cNvPr id="19" name="Picture 18" descr="http://www.berniecode.com/blog/wp-content/uploads/2007/03/visual-studio-javascript-debugg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410200" y="838200"/>
            <a:ext cx="3019424" cy="1981200"/>
          </a:xfrm>
          <a:prstGeom prst="roundRect">
            <a:avLst>
              <a:gd name="adj" fmla="val 4501"/>
            </a:avLst>
          </a:prstGeom>
          <a:solidFill>
            <a:srgbClr val="FFFFFF">
              <a:shade val="85000"/>
            </a:srgbClr>
          </a:solidFill>
          <a:ln>
            <a:noFill/>
          </a:ln>
          <a:effectLst>
            <a:reflection blurRad="12700" stA="38000" endPos="28000" dist="5000" dir="5400000" sy="-100000" algn="bl" rotWithShape="0"/>
          </a:effectLst>
          <a:scene3d>
            <a:camera prst="perspectiveContrastingLeftFacing" fov="2700000">
              <a:rot lat="323880" lon="2628735" rev="21594000"/>
            </a:camera>
            <a:lightRig rig="threePt" dir="t"/>
          </a:scene3d>
        </p:spPr>
      </p:pic>
      <p:pic>
        <p:nvPicPr>
          <p:cNvPr id="20" name="Picture 6" descr="http://www.strictlyphp.com/blog/wp-content/uploads/2009/07/icon_javascrip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98734" y="2133600"/>
            <a:ext cx="990600" cy="990601"/>
          </a:xfrm>
          <a:prstGeom prst="rect">
            <a:avLst/>
          </a:prstGeom>
          <a:noFill/>
        </p:spPr>
      </p:pic>
      <p:pic>
        <p:nvPicPr>
          <p:cNvPr id="21" name="Picture 8" descr="http://www.lnl.infn.it/~epics/WikiDumps/localhost/160px-javascript_icon.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6704" y="1434704"/>
            <a:ext cx="1613296" cy="1613297"/>
          </a:xfrm>
          <a:prstGeom prst="rect">
            <a:avLst/>
          </a:prstGeom>
          <a:noFill/>
          <a:scene3d>
            <a:camera prst="perspectiveContrastingRightFacing" fov="3900000">
              <a:rot lat="1096793" lon="21059336" rev="21486019"/>
            </a:camera>
            <a:lightRig rig="threePt" dir="t"/>
          </a:scene3d>
        </p:spPr>
      </p:pic>
      <p:pic>
        <p:nvPicPr>
          <p:cNvPr id="22" name="Picture 10" descr="http://icons.mysitemyway.com/wp-content/gallery/glowing-green-neon-icons-business/111095-glowing-green-neon-icon-business-cursor.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rot="5954108">
            <a:off x="3720988" y="1212408"/>
            <a:ext cx="2069928" cy="2069930"/>
          </a:xfrm>
          <a:prstGeom prst="rect">
            <a:avLst/>
          </a:prstGeom>
          <a:noFill/>
        </p:spPr>
      </p:pic>
    </p:spTree>
    <p:extLst>
      <p:ext uri="{BB962C8B-B14F-4D97-AF65-F5344CB8AC3E}">
        <p14:creationId xmlns:p14="http://schemas.microsoft.com/office/powerpoint/2010/main" val="4232600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sz="2800" dirty="0" smtClean="0"/>
              <a:t>02 What is </a:t>
            </a:r>
            <a:r>
              <a:rPr lang="en-US" sz="2800" dirty="0" err="1" smtClean="0"/>
              <a:t>ASP.NET</a:t>
            </a:r>
            <a:r>
              <a:rPr lang="en-US" sz="2800" dirty="0" smtClean="0"/>
              <a:t> ?</a:t>
            </a:r>
            <a:endParaRPr lang="bg-BG" sz="2800" dirty="0" smtClean="0"/>
          </a:p>
          <a:p>
            <a:pPr marL="871538" lvl="1" indent="-514350">
              <a:buFont typeface="+mj-lt"/>
              <a:buAutoNum type="alphaLcParenR"/>
            </a:pPr>
            <a:r>
              <a:rPr lang="en-US" sz="2800" dirty="0" smtClean="0"/>
              <a:t>A server-side Web application framework designed for Web development to produce dynamic Web pages.</a:t>
            </a:r>
          </a:p>
          <a:p>
            <a:pPr marL="871538" lvl="1" indent="-514350">
              <a:buFont typeface="+mj-lt"/>
              <a:buAutoNum type="alphaLcParenR"/>
            </a:pPr>
            <a:r>
              <a:rPr lang="en-US" sz="2800" dirty="0" smtClean="0"/>
              <a:t>A dynamic, reflective, object-oriented, general-purpose programming language.</a:t>
            </a:r>
          </a:p>
          <a:p>
            <a:pPr marL="871538" lvl="1" indent="-514350">
              <a:buFont typeface="+mj-lt"/>
              <a:buAutoNum type="alphaLcParenR"/>
            </a:pPr>
            <a:r>
              <a:rPr lang="en-US" sz="2800" dirty="0" smtClean="0"/>
              <a:t>A server-side scripting language designed for web development but also used as a general-purpose programming language. </a:t>
            </a:r>
          </a:p>
          <a:p>
            <a:pPr marL="871538" lvl="1" indent="-514350">
              <a:buFont typeface="+mj-lt"/>
              <a:buAutoNum type="alphaLcParenR"/>
            </a:pPr>
            <a:r>
              <a:rPr lang="en-US" sz="2800" dirty="0" smtClean="0"/>
              <a:t>A prototype-based scripting language with dynamic typing and has first-class functions.</a:t>
            </a:r>
          </a:p>
          <a:p>
            <a:pPr marL="871538" lvl="1" indent="-514350">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sp>
        <p:nvSpPr>
          <p:cNvPr id="5" name="Oval 4"/>
          <p:cNvSpPr/>
          <p:nvPr/>
        </p:nvSpPr>
        <p:spPr>
          <a:xfrm>
            <a:off x="495300" y="39624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926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Inside which HTML element do we put the JavaScript ?</a:t>
            </a:r>
          </a:p>
          <a:p>
            <a:pPr marL="871538" lvl="1" indent="-514350">
              <a:lnSpc>
                <a:spcPct val="100000"/>
              </a:lnSpc>
              <a:buFont typeface="+mj-lt"/>
              <a:buAutoNum type="alphaLcParenR"/>
            </a:pPr>
            <a:r>
              <a:rPr lang="en-US" dirty="0" smtClean="0"/>
              <a:t>&lt;</a:t>
            </a:r>
            <a:r>
              <a:rPr lang="en-US" dirty="0" err="1" smtClean="0"/>
              <a:t>javascript</a:t>
            </a:r>
            <a:r>
              <a:rPr lang="en-US" dirty="0" smtClean="0"/>
              <a:t>&gt;</a:t>
            </a:r>
          </a:p>
          <a:p>
            <a:pPr marL="871538" lvl="1" indent="-514350">
              <a:lnSpc>
                <a:spcPct val="100000"/>
              </a:lnSpc>
              <a:buFont typeface="+mj-lt"/>
              <a:buAutoNum type="alphaLcParenR"/>
            </a:pPr>
            <a:r>
              <a:rPr lang="en-US" dirty="0" smtClean="0"/>
              <a:t>&lt;</a:t>
            </a:r>
            <a:r>
              <a:rPr lang="en-US" dirty="0" err="1" smtClean="0"/>
              <a:t>js</a:t>
            </a:r>
            <a:r>
              <a:rPr lang="en-US" dirty="0" smtClean="0"/>
              <a:t>&gt;</a:t>
            </a:r>
          </a:p>
          <a:p>
            <a:pPr marL="871538" lvl="1" indent="-514350">
              <a:lnSpc>
                <a:spcPct val="100000"/>
              </a:lnSpc>
              <a:buFont typeface="+mj-lt"/>
              <a:buAutoNum type="alphaLcParenR"/>
            </a:pPr>
            <a:r>
              <a:rPr lang="en-US" dirty="0" smtClean="0"/>
              <a:t>&lt;script&gt;</a:t>
            </a:r>
          </a:p>
          <a:p>
            <a:pPr marL="871538" lvl="1" indent="-514350">
              <a:lnSpc>
                <a:spcPct val="100000"/>
              </a:lnSpc>
              <a:buFont typeface="+mj-lt"/>
              <a:buAutoNum type="alphaLcParenR"/>
            </a:pPr>
            <a:r>
              <a:rPr lang="en-US" dirty="0" smtClean="0"/>
              <a:t>&lt;scripting&gt;</a:t>
            </a:r>
          </a:p>
          <a:p>
            <a:pPr marL="871538" lvl="1" indent="-514350">
              <a:lnSpc>
                <a:spcPct val="100000"/>
              </a:lnSpc>
              <a:buFont typeface="+mj-lt"/>
              <a:buAutoNum type="alphaLcParenR"/>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sp>
        <p:nvSpPr>
          <p:cNvPr id="5" name="Oval 4"/>
          <p:cNvSpPr/>
          <p:nvPr/>
        </p:nvSpPr>
        <p:spPr>
          <a:xfrm>
            <a:off x="502024" y="32766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736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CA" dirty="0"/>
          </a:p>
        </p:txBody>
      </p:sp>
      <p:sp>
        <p:nvSpPr>
          <p:cNvPr id="3" name="Content Placeholder 2"/>
          <p:cNvSpPr>
            <a:spLocks noGrp="1"/>
          </p:cNvSpPr>
          <p:nvPr>
            <p:ph idx="1"/>
          </p:nvPr>
        </p:nvSpPr>
        <p:spPr/>
        <p:txBody>
          <a:bodyPr/>
          <a:lstStyle/>
          <a:p>
            <a:pPr>
              <a:lnSpc>
                <a:spcPct val="100000"/>
              </a:lnSpc>
            </a:pPr>
            <a:r>
              <a:rPr lang="en-US" sz="2400" dirty="0" smtClean="0"/>
              <a:t>JavaScript code modules are a concept introduced in Gecko 1.9 and can be used for sharing code between different privileged scopes. Modules can also be used to create global JavaScript singletons that previously required using JavaScript </a:t>
            </a:r>
            <a:r>
              <a:rPr lang="en-US" sz="2400" dirty="0" err="1" smtClean="0"/>
              <a:t>XPCOM</a:t>
            </a:r>
            <a:r>
              <a:rPr lang="en-US" sz="2400" dirty="0" smtClean="0"/>
              <a:t> objects. A JavaScript code module is simply some JavaScript code located in a registered location. The module is loaded into a specific JavaScript scope, such as XUL script or JavaScript XPCOM script, using </a:t>
            </a:r>
            <a:r>
              <a:rPr lang="en-US" sz="2400" i="1" dirty="0" err="1" smtClean="0"/>
              <a:t>Components.utils.import</a:t>
            </a:r>
            <a:r>
              <a:rPr lang="en-US" sz="2400" i="1" dirty="0" smtClean="0"/>
              <a:t>()</a:t>
            </a:r>
            <a:r>
              <a:rPr lang="en-US" sz="2400" i="1" dirty="0" smtClean="0">
                <a:solidFill>
                  <a:srgbClr val="FFFFFF"/>
                </a:solidFill>
              </a:rPr>
              <a:t> </a:t>
            </a:r>
            <a:r>
              <a:rPr lang="en-US" sz="2400" dirty="0" smtClean="0"/>
              <a:t>or </a:t>
            </a:r>
            <a:r>
              <a:rPr lang="en-US" sz="2400" i="1" dirty="0" err="1" smtClean="0"/>
              <a:t>Components.utils</a:t>
            </a:r>
            <a:r>
              <a:rPr lang="en-US" sz="2400" i="1" dirty="0" smtClean="0"/>
              <a:t>["import"]()</a:t>
            </a:r>
            <a:r>
              <a:rPr lang="en-US" sz="2400" dirty="0" smtClean="0"/>
              <a:t>.</a:t>
            </a:r>
          </a:p>
          <a:p>
            <a:pPr>
              <a:lnSpc>
                <a:spcPct val="100000"/>
              </a:lnSpc>
            </a:pPr>
            <a:r>
              <a:rPr lang="en-US" sz="2400" dirty="0" smtClean="0"/>
              <a:t>Sources: </a:t>
            </a:r>
            <a:r>
              <a:rPr lang="en-US" sz="2400" dirty="0" smtClean="0">
                <a:hlinkClick r:id="rId2"/>
              </a:rPr>
              <a:t>https</a:t>
            </a:r>
            <a:r>
              <a:rPr lang="en-US" sz="2400" dirty="0" smtClean="0">
                <a:hlinkClick r:id="rId2"/>
              </a:rPr>
              <a:t>://developer.mozilla.org/en-US/docs/Mozilla/JavaScript_code_modules/Using</a:t>
            </a:r>
            <a:endParaRPr lang="en-CA" sz="24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28800" y="199900"/>
            <a:ext cx="7086600" cy="838200"/>
          </a:xfrm>
        </p:spPr>
        <p:txBody>
          <a:bodyPr/>
          <a:lstStyle/>
          <a:p>
            <a:r>
              <a:rPr lang="en-US" dirty="0" smtClean="0"/>
              <a:t>IT Practice Test</a:t>
            </a:r>
            <a:endParaRPr lang="en-US" dirty="0"/>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indent="0" algn="ctr">
              <a:lnSpc>
                <a:spcPct val="100000"/>
              </a:lnSpc>
              <a:spcBef>
                <a:spcPts val="0"/>
              </a:spcBef>
              <a:spcAft>
                <a:spcPts val="0"/>
              </a:spcAft>
              <a:buNone/>
            </a:pPr>
            <a:r>
              <a:rPr lang="en-US" sz="7600" spc="150" dirty="0" smtClean="0">
                <a:ln w="11430"/>
                <a:solidFill>
                  <a:schemeClr val="tx1">
                    <a:lumMod val="40000"/>
                    <a:lumOff val="60000"/>
                  </a:schemeClr>
                </a:solidFill>
                <a:effectLst>
                  <a:outerShdw blurRad="25400" algn="tl" rotWithShape="0">
                    <a:srgbClr val="000000">
                      <a:alpha val="43000"/>
                    </a:srgbClr>
                  </a:outerShdw>
                </a:effectLst>
              </a:rPr>
              <a:t>Questions?</a:t>
            </a:r>
            <a:endParaRPr lang="en-US" sz="7600" spc="150" dirty="0">
              <a:ln w="11430"/>
              <a:solidFill>
                <a:schemeClr val="tx1">
                  <a:lumMod val="40000"/>
                  <a:lumOff val="60000"/>
                </a:schemeClr>
              </a:solidFill>
              <a:effectLst>
                <a:outerShdw blurRad="25400" algn="tl" rotWithShape="0">
                  <a:srgbClr val="000000">
                    <a:alpha val="43000"/>
                  </a:srgbClr>
                </a:outerShdw>
              </a:effectLst>
            </a:endParaRPr>
          </a:p>
        </p:txBody>
      </p:sp>
      <p:sp>
        <p:nvSpPr>
          <p:cNvPr id="6" name="TextBox 5">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30220" y="4059648"/>
            <a:ext cx="890352"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a:hlinkClick r:id="rId4" tooltip="Програмиране за деца - безплатно в Телерик кидс академия"/>
          </p:cNvPr>
          <p:cNvSpPr txBox="1"/>
          <p:nvPr/>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a:hlinkClick r:id="rId5" tooltip="Безплатен SEO курс - оптимизация за търсачки, уроци по SEO"/>
          </p:cNvPr>
          <p:cNvSpPr txBox="1"/>
          <p:nvPr/>
        </p:nvSpPr>
        <p:spPr>
          <a:xfrm rot="16938170" flipH="1">
            <a:off x="4905823" y="11189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0" y="16475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a:hlinkClick r:id="rId7" tooltip="Училищна софтуерна академия - безплатни уроци по програмиране и уеб дизайн"/>
          </p:cNvPr>
          <p:cNvSpPr txBox="1"/>
          <p:nvPr/>
        </p:nvSpPr>
        <p:spPr>
          <a:xfrm rot="2233443" flipH="1">
            <a:off x="2139218" y="10924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a:hlinkClick r:id="rId8" tooltip="Безплатен курс &quot;Програмиране с ASP.NET MVC&quot; - уеб технологии, бази данни, C#, .NET, ASP.NET MVC"/>
          </p:cNvPr>
          <p:cNvSpPr txBox="1"/>
          <p:nvPr/>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a:hlinkClick r:id="rId9" tooltip="Безплатен курс &quot;Разработка на софтуер в Cloud среда&quot; - AppEngine, AWS, Azure"/>
          </p:cNvPr>
          <p:cNvSpPr txBox="1"/>
          <p:nvPr/>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a:hlinkClick r:id="rId10" tooltip="BG Coder - онлайн състезателна система - тренировки за състезания по програмиране - online judge"/>
          </p:cNvPr>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a:hlinkClick r:id="rId11" tooltip="Светлин Наков - курсове и уроци по програмиране, уеб дизайн, книги, обучения - безплатно"/>
          </p:cNvPr>
          <p:cNvSpPr txBox="1"/>
          <p:nvPr/>
        </p:nvSpPr>
        <p:spPr>
          <a:xfrm rot="19460650" flipH="1">
            <a:off x="3150206" y="21319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a:hlinkClick r:id="rId12" tooltip="Безплатен курс &quot;Качествен програмен код&quot;"/>
          </p:cNvPr>
          <p:cNvSpPr txBox="1"/>
          <p:nvPr/>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8" name="TextBox 17">
            <a:hlinkClick r:id="rId14" tooltip="Безплатен ASP.NET курс - уеб програмиране, бази данни, C#, .NET, ASP.NET"/>
          </p:cNvPr>
          <p:cNvSpPr txBox="1"/>
          <p:nvPr/>
        </p:nvSpPr>
        <p:spPr>
          <a:xfrm rot="10134629" flipH="1">
            <a:off x="6425880" y="55987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19" name="TextBox 18">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0" name="TextBox 19">
            <a:hlinkClick r:id="rId16" tooltip="Безплатен курс &quot;Разработка на мобилни приложения&quot; - iPhone, Android, Windows Phone, PhoneGap, HTML5, jQuery, AJAX"/>
          </p:cNvPr>
          <p:cNvSpPr txBox="1"/>
          <p:nvPr/>
        </p:nvSpPr>
        <p:spPr>
          <a:xfrm rot="20840689" flipH="1">
            <a:off x="8213116" y="5670848"/>
            <a:ext cx="357408" cy="584775"/>
          </a:xfrm>
          <a:prstGeom prst="rect">
            <a:avLst/>
          </a:prstGeom>
          <a:noFill/>
        </p:spPr>
        <p:txBody>
          <a:bodyPr wrap="square" rtlCol="0">
            <a:spAutoFit/>
          </a:bodyPr>
          <a:lstStyle/>
          <a:p>
            <a:r>
              <a:rPr lang="en-US" sz="32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36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1" name="TextBox 20">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2" name="TextBox 21">
            <a:hlinkClick r:id="rId18" tooltip="Дончо Минков - сайт за програмиране"/>
          </p:cNvPr>
          <p:cNvSpPr txBox="1"/>
          <p:nvPr/>
        </p:nvSpPr>
        <p:spPr>
          <a:xfrm rot="11071760" flipH="1">
            <a:off x="6518175" y="12927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3" name="TextBox 22">
            <a:hlinkClick r:id="rId19" tooltip="Николай Костов - блог за програмиране"/>
          </p:cNvPr>
          <p:cNvSpPr txBox="1"/>
          <p:nvPr/>
        </p:nvSpPr>
        <p:spPr>
          <a:xfrm rot="300526" flipH="1">
            <a:off x="3902297" y="14312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4" name="TextBox 23">
            <a:hlinkClick r:id="rId20" tooltip="C# курс - програмиране, уроци, видео, лекции от Наков"/>
          </p:cNvPr>
          <p:cNvSpPr txBox="1"/>
          <p:nvPr/>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 name="TextBox 1"/>
          <p:cNvSpPr txBox="1"/>
          <p:nvPr/>
        </p:nvSpPr>
        <p:spPr>
          <a:xfrm>
            <a:off x="0" y="6207686"/>
            <a:ext cx="9143999" cy="477054"/>
          </a:xfrm>
          <a:prstGeom prst="rect">
            <a:avLst/>
          </a:prstGeom>
          <a:noFill/>
        </p:spPr>
        <p:txBody>
          <a:bodyPr wrap="square" rtlCol="0">
            <a:spAutoFit/>
          </a:bodyPr>
          <a:lstStyle/>
          <a:p>
            <a:pPr algn="ctr"/>
            <a:r>
              <a:rPr lang="en-US" b="1" dirty="0" smtClean="0">
                <a:solidFill>
                  <a:srgbClr val="FFFFFF"/>
                </a:solidFill>
                <a:effectLst>
                  <a:outerShdw blurRad="38100" dist="38100" dir="2700000" algn="tl">
                    <a:srgbClr val="000000">
                      <a:alpha val="43137"/>
                    </a:srgbClr>
                  </a:outerShdw>
                </a:effectLst>
              </a:rPr>
              <a:t>Prepared By: Team Kurt Vonnegut</a:t>
            </a:r>
            <a:endParaRPr lang="bg-BG" b="1"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32670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a:t>
            </a:r>
            <a:endParaRPr lang="en-US" dirty="0"/>
          </a:p>
        </p:txBody>
      </p:sp>
      <p:sp>
        <p:nvSpPr>
          <p:cNvPr id="3" name="Content Placeholder 2"/>
          <p:cNvSpPr>
            <a:spLocks noGrp="1"/>
          </p:cNvSpPr>
          <p:nvPr>
            <p:ph idx="1"/>
          </p:nvPr>
        </p:nvSpPr>
        <p:spPr>
          <a:xfrm>
            <a:off x="228600" y="990600"/>
            <a:ext cx="8686800" cy="5638800"/>
          </a:xfrm>
        </p:spPr>
        <p:txBody>
          <a:bodyPr/>
          <a:lstStyle/>
          <a:p>
            <a:pPr>
              <a:spcBef>
                <a:spcPts val="0"/>
              </a:spcBef>
            </a:pPr>
            <a:r>
              <a:rPr lang="en-US" sz="2400" dirty="0" smtClean="0"/>
              <a:t>It was developed by </a:t>
            </a:r>
            <a:r>
              <a:rPr lang="en-US" sz="2400" dirty="0" smtClean="0">
                <a:hlinkClick r:id="rId2" tooltip="Microsoft"/>
              </a:rPr>
              <a:t>Microsoft</a:t>
            </a:r>
            <a:r>
              <a:rPr lang="en-US" sz="2400" dirty="0" smtClean="0"/>
              <a:t> to allow </a:t>
            </a:r>
            <a:r>
              <a:rPr lang="en-US" sz="2400" dirty="0" smtClean="0">
                <a:hlinkClick r:id="rId3" tooltip="Programmer"/>
              </a:rPr>
              <a:t>programmers</a:t>
            </a:r>
            <a:r>
              <a:rPr lang="en-US" sz="2400" dirty="0" smtClean="0"/>
              <a:t> to build dynamic </a:t>
            </a:r>
            <a:r>
              <a:rPr lang="en-US" sz="2400" dirty="0" smtClean="0">
                <a:hlinkClick r:id="rId4" tooltip="Web site"/>
              </a:rPr>
              <a:t>web sites</a:t>
            </a:r>
            <a:r>
              <a:rPr lang="en-US" sz="2400" dirty="0" smtClean="0"/>
              <a:t>, </a:t>
            </a:r>
            <a:r>
              <a:rPr lang="en-US" sz="2400" dirty="0" smtClean="0">
                <a:hlinkClick r:id="rId5" tooltip="Web application"/>
              </a:rPr>
              <a:t>web applications</a:t>
            </a:r>
            <a:r>
              <a:rPr lang="en-US" sz="2400" dirty="0" smtClean="0"/>
              <a:t> and </a:t>
            </a:r>
            <a:r>
              <a:rPr lang="en-US" sz="2400" dirty="0" smtClean="0">
                <a:hlinkClick r:id="rId6" tooltip="Web service"/>
              </a:rPr>
              <a:t>web services</a:t>
            </a:r>
            <a:r>
              <a:rPr lang="en-US" sz="2400" dirty="0" smtClean="0"/>
              <a:t>. It was first released in January 2002 with version 1.0 of the </a:t>
            </a:r>
            <a:r>
              <a:rPr lang="en-US" sz="2400" dirty="0" smtClean="0">
                <a:hlinkClick r:id="rId7" tooltip=".NET Framework"/>
              </a:rPr>
              <a:t>.NET Framework</a:t>
            </a:r>
            <a:r>
              <a:rPr lang="en-US" sz="2400" dirty="0" smtClean="0"/>
              <a:t>, and is the successor to Microsoft's </a:t>
            </a:r>
            <a:r>
              <a:rPr lang="en-US" sz="2400" dirty="0" smtClean="0">
                <a:hlinkClick r:id="rId8" tooltip="Active Server Pages"/>
              </a:rPr>
              <a:t>Active Server Pages</a:t>
            </a:r>
            <a:r>
              <a:rPr lang="en-US" sz="2400" dirty="0" smtClean="0"/>
              <a:t> (ASP) technology. ASP.NET is built on the </a:t>
            </a:r>
            <a:r>
              <a:rPr lang="en-US" sz="2400" dirty="0" smtClean="0">
                <a:hlinkClick r:id="rId9" tooltip="Common Language Runtime"/>
              </a:rPr>
              <a:t>Common Language Runtime</a:t>
            </a:r>
            <a:r>
              <a:rPr lang="en-US" sz="2400" dirty="0" smtClean="0"/>
              <a:t> (CLR), allowing programmers to write ASP.NET code using any supported </a:t>
            </a:r>
            <a:r>
              <a:rPr lang="en-US" sz="2400" dirty="0" smtClean="0">
                <a:hlinkClick r:id="rId10" tooltip="List of CLI languages"/>
              </a:rPr>
              <a:t>.NET language</a:t>
            </a:r>
            <a:r>
              <a:rPr lang="en-US" sz="2400" dirty="0" smtClean="0"/>
              <a:t>.</a:t>
            </a:r>
          </a:p>
          <a:p>
            <a:pPr>
              <a:spcBef>
                <a:spcPts val="0"/>
              </a:spcBef>
            </a:pPr>
            <a:endParaRPr lang="en-US" sz="2400" dirty="0"/>
          </a:p>
          <a:p>
            <a:pPr>
              <a:spcBef>
                <a:spcPts val="0"/>
              </a:spcBef>
            </a:pPr>
            <a:r>
              <a:rPr lang="en-US" sz="2400" dirty="0"/>
              <a:t>Sources: </a:t>
            </a:r>
            <a:r>
              <a:rPr lang="en-US" sz="2400" dirty="0">
                <a:hlinkClick r:id="rId11"/>
              </a:rPr>
              <a:t>http://en.wikipedia.org/wiki/ASP.NET</a:t>
            </a:r>
            <a:endParaRPr lang="bg-BG" sz="24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17373909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ctrTitle"/>
          </p:nvPr>
        </p:nvSpPr>
        <p:spPr>
          <a:xfrm>
            <a:off x="1371600" y="914400"/>
            <a:ext cx="6400800" cy="1600200"/>
          </a:xfrm>
        </p:spPr>
        <p:txBody>
          <a:bodyPr/>
          <a:lstStyle/>
          <a:p>
            <a:r>
              <a:rPr lang="en-US" sz="4000" dirty="0" smtClean="0"/>
              <a:t>Working with Computer Systems and Programs</a:t>
            </a:r>
            <a:endParaRPr lang="en-US" sz="4000" dirty="0"/>
          </a:p>
        </p:txBody>
      </p:sp>
      <p:sp>
        <p:nvSpPr>
          <p:cNvPr id="10" name="Subtitle 2"/>
          <p:cNvSpPr>
            <a:spLocks noGrp="1"/>
          </p:cNvSpPr>
          <p:nvPr>
            <p:ph type="subTitle" idx="1"/>
          </p:nvPr>
        </p:nvSpPr>
        <p:spPr>
          <a:xfrm>
            <a:off x="609600" y="2550320"/>
            <a:ext cx="7924800" cy="569120"/>
          </a:xfrm>
        </p:spPr>
        <p:txBody>
          <a:bodyPr/>
          <a:lstStyle/>
          <a:p>
            <a:r>
              <a:rPr lang="en-US" dirty="0" smtClean="0"/>
              <a:t>Installation</a:t>
            </a:r>
            <a:r>
              <a:rPr lang="bg-BG" dirty="0" smtClean="0"/>
              <a:t>, </a:t>
            </a:r>
            <a:r>
              <a:rPr lang="en-US" dirty="0" smtClean="0"/>
              <a:t>usage</a:t>
            </a:r>
            <a:r>
              <a:rPr lang="bg-BG" dirty="0" smtClean="0"/>
              <a:t>, </a:t>
            </a:r>
            <a:r>
              <a:rPr lang="en-US" dirty="0" smtClean="0"/>
              <a:t>support</a:t>
            </a:r>
            <a:r>
              <a:rPr lang="bg-BG" dirty="0" smtClean="0"/>
              <a:t>, </a:t>
            </a:r>
            <a:r>
              <a:rPr lang="bg-BG" dirty="0"/>
              <a:t>…</a:t>
            </a:r>
            <a:endParaRPr lang="en-US" dirty="0"/>
          </a:p>
        </p:txBody>
      </p:sp>
      <p:pic>
        <p:nvPicPr>
          <p:cNvPr id="11" name="Picture 2" descr="http://www.sharewarebay.com/images/screenshot/nimble_software/Neat_Insta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1413">
            <a:off x="1129435" y="3505200"/>
            <a:ext cx="2938872" cy="2324100"/>
          </a:xfrm>
          <a:prstGeom prst="roundRect">
            <a:avLst>
              <a:gd name="adj" fmla="val 4815"/>
            </a:avLst>
          </a:prstGeom>
          <a:noFill/>
          <a:extLst>
            <a:ext uri="{909E8E84-426E-40DD-AFC4-6F175D3DCCD1}">
              <a14:hiddenFill xmlns:a14="http://schemas.microsoft.com/office/drawing/2010/main">
                <a:solidFill>
                  <a:srgbClr val="FFFFFF"/>
                </a:solidFill>
              </a14:hiddenFill>
            </a:ext>
          </a:extLst>
        </p:spPr>
      </p:pic>
      <p:pic>
        <p:nvPicPr>
          <p:cNvPr id="12" name="Picture 4" descr="http://www.majhacomputer.com/images/web-based-softwar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74961">
            <a:off x="4927049" y="3521356"/>
            <a:ext cx="3077944" cy="2308456"/>
          </a:xfrm>
          <a:prstGeom prst="roundRect">
            <a:avLst>
              <a:gd name="adj" fmla="val 3358"/>
            </a:avLst>
          </a:prstGeom>
          <a:noFill/>
          <a:ln>
            <a:solidFill>
              <a:schemeClr val="accent5">
                <a:lumMod val="50000"/>
              </a:schemeClr>
            </a:solidFill>
          </a:ln>
          <a:extLst>
            <a:ext uri="{909E8E84-426E-40DD-AFC4-6F175D3DCCD1}">
              <a14:hiddenFill xmlns:a14="http://schemas.microsoft.com/office/drawing/2010/main">
                <a:solidFill>
                  <a:srgbClr val="FFFFFF"/>
                </a:solidFill>
              </a14:hiddenFill>
            </a:ext>
          </a:extLst>
        </p:spPr>
      </p:pic>
      <p:pic>
        <p:nvPicPr>
          <p:cNvPr id="13" name="Picture 6" descr="http://blog.blacknight.com/images/technical-support-frustra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6886" y="4419600"/>
            <a:ext cx="2527320" cy="1770346"/>
          </a:xfrm>
          <a:prstGeom prst="roundRect">
            <a:avLst>
              <a:gd name="adj" fmla="val 7102"/>
            </a:avLst>
          </a:prstGeom>
          <a:ln>
            <a:noFill/>
          </a:ln>
          <a:effectLst>
            <a:outerShdw blurRad="76200" sx="108000" sy="108000" algn="ctr" rotWithShape="0">
              <a:prstClr val="black">
                <a:alpha val="2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59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endParaRPr lang="en-US" dirty="0"/>
          </a:p>
        </p:txBody>
      </p:sp>
      <p:sp>
        <p:nvSpPr>
          <p:cNvPr id="3" name="Content Placeholder 2"/>
          <p:cNvSpPr>
            <a:spLocks noGrp="1"/>
          </p:cNvSpPr>
          <p:nvPr>
            <p:ph idx="1"/>
          </p:nvPr>
        </p:nvSpPr>
        <p:spPr>
          <a:xfrm>
            <a:off x="228600" y="914400"/>
            <a:ext cx="8686800" cy="5638800"/>
          </a:xfrm>
        </p:spPr>
        <p:txBody>
          <a:bodyPr/>
          <a:lstStyle/>
          <a:p>
            <a:r>
              <a:rPr lang="en-US" dirty="0" smtClean="0"/>
              <a:t>03 </a:t>
            </a:r>
            <a:r>
              <a:rPr lang="en-US" dirty="0" smtClean="0"/>
              <a:t>What is disk defragmentation?</a:t>
            </a:r>
            <a:endParaRPr lang="ru-RU" dirty="0"/>
          </a:p>
          <a:p>
            <a:pPr marL="871538" lvl="1" indent="-514350">
              <a:buFont typeface="+mj-lt"/>
              <a:buAutoNum type="alphaLcParenR"/>
            </a:pPr>
            <a:r>
              <a:rPr lang="en-US" dirty="0" smtClean="0"/>
              <a:t>The </a:t>
            </a:r>
            <a:r>
              <a:rPr lang="en-US" dirty="0"/>
              <a:t>process of consolidating fragmented files on </a:t>
            </a:r>
            <a:r>
              <a:rPr lang="en-US" dirty="0" smtClean="0"/>
              <a:t>computer's </a:t>
            </a:r>
            <a:r>
              <a:rPr lang="en-US" dirty="0"/>
              <a:t>hard disk </a:t>
            </a:r>
            <a:endParaRPr lang="en-US" dirty="0" smtClean="0"/>
          </a:p>
          <a:p>
            <a:pPr marL="871538" lvl="1" indent="-514350">
              <a:buFont typeface="+mj-lt"/>
              <a:buAutoNum type="alphaLcParenR"/>
            </a:pPr>
            <a:r>
              <a:rPr lang="en-US" dirty="0" smtClean="0"/>
              <a:t>The process of cleaning up the cash memory and deleting the cookies. </a:t>
            </a:r>
            <a:endParaRPr lang="bg-BG" dirty="0" smtClean="0"/>
          </a:p>
          <a:p>
            <a:pPr marL="871538" lvl="1" indent="-514350">
              <a:buFont typeface="+mj-lt"/>
              <a:buAutoNum type="alphaLcParenR"/>
            </a:pPr>
            <a:r>
              <a:rPr lang="en-US" dirty="0" smtClean="0"/>
              <a:t>Part of the disk formatting process</a:t>
            </a:r>
            <a:r>
              <a:rPr lang="bg-BG" dirty="0" smtClean="0"/>
              <a:t>.</a:t>
            </a:r>
            <a:endParaRPr lang="en-US" dirty="0" smtClean="0"/>
          </a:p>
          <a:p>
            <a:pPr marL="871538" lvl="1" indent="-514350">
              <a:buFont typeface="+mj-lt"/>
              <a:buAutoNum type="alphaLcParenR"/>
            </a:pPr>
            <a:r>
              <a:rPr lang="en-US" dirty="0" smtClean="0"/>
              <a:t>Conversion from one file system into another.</a:t>
            </a:r>
            <a:endParaRPr lang="en-US" dirty="0"/>
          </a:p>
          <a:p>
            <a:pPr marL="357188" lvl="1" indent="0">
              <a:buNone/>
            </a:pPr>
            <a:endParaRPr lang="en-US" dirty="0" smtClean="0"/>
          </a:p>
          <a:p>
            <a:pPr marL="871538" lvl="1" indent="-514350">
              <a:buFont typeface="+mj-lt"/>
              <a:buAutoNum type="alphaLcParenR"/>
            </a:pPr>
            <a:endParaRPr lang="en-US" dirty="0" smtClean="0"/>
          </a:p>
          <a:p>
            <a:pPr marL="871538" lvl="1" indent="-514350">
              <a:buFont typeface="+mj-lt"/>
              <a:buAutoNum type="alphaLcParenR"/>
            </a:pP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a:t>
            </a:fld>
            <a:endParaRPr lang="en-US" dirty="0"/>
          </a:p>
        </p:txBody>
      </p:sp>
      <p:sp>
        <p:nvSpPr>
          <p:cNvPr id="5" name="Oval 4"/>
          <p:cNvSpPr/>
          <p:nvPr/>
        </p:nvSpPr>
        <p:spPr>
          <a:xfrm>
            <a:off x="457200" y="1600200"/>
            <a:ext cx="609600" cy="609600"/>
          </a:xfrm>
          <a:prstGeom prst="ellipse">
            <a:avLst/>
          </a:prstGeom>
          <a:solidFill>
            <a:schemeClr val="accent6">
              <a:alpha val="25000"/>
            </a:schemeClr>
          </a:solidFill>
          <a:ln>
            <a:solidFill>
              <a:schemeClr val="accent6">
                <a:lumMod val="20000"/>
                <a:lumOff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618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Deluxe</Template>
  <TotalTime>7113</TotalTime>
  <Words>2361</Words>
  <Application>Microsoft Office PowerPoint</Application>
  <PresentationFormat>On-screen Show (4:3)</PresentationFormat>
  <Paragraphs>343</Paragraphs>
  <Slides>62</Slides>
  <Notes>1</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Telerik Academy</vt:lpstr>
      <vt:lpstr>Information Technologies Practice Test</vt:lpstr>
      <vt:lpstr>PowerPoint Presentation</vt:lpstr>
      <vt:lpstr>Question</vt:lpstr>
      <vt:lpstr>Answer</vt:lpstr>
      <vt:lpstr>Software Systems</vt:lpstr>
      <vt:lpstr>Question</vt:lpstr>
      <vt:lpstr>Answer</vt:lpstr>
      <vt:lpstr>Working with Computer Systems and Programs</vt:lpstr>
      <vt:lpstr>Question</vt:lpstr>
      <vt:lpstr>Answer</vt:lpstr>
      <vt:lpstr>Data Transfer and Numeral Systems</vt:lpstr>
      <vt:lpstr>Question</vt:lpstr>
      <vt:lpstr>Answer</vt:lpstr>
      <vt:lpstr>Operating Systems</vt:lpstr>
      <vt:lpstr>Question</vt:lpstr>
      <vt:lpstr>Answer</vt:lpstr>
      <vt:lpstr>Software Engineering</vt:lpstr>
      <vt:lpstr>Question</vt:lpstr>
      <vt:lpstr>Answer</vt:lpstr>
      <vt:lpstr>Data Compression</vt:lpstr>
      <vt:lpstr>Question</vt:lpstr>
      <vt:lpstr>Answer</vt:lpstr>
      <vt:lpstr>Text Processing</vt:lpstr>
      <vt:lpstr>Question</vt:lpstr>
      <vt:lpstr>Answer</vt:lpstr>
      <vt:lpstr>Computer Graphics</vt:lpstr>
      <vt:lpstr>Question</vt:lpstr>
      <vt:lpstr>Answer</vt:lpstr>
      <vt:lpstr>Databases</vt:lpstr>
      <vt:lpstr>Question</vt:lpstr>
      <vt:lpstr>Answer</vt:lpstr>
      <vt:lpstr>Information Systems</vt:lpstr>
      <vt:lpstr>Question</vt:lpstr>
      <vt:lpstr>Answer</vt:lpstr>
      <vt:lpstr>Data Protection and Security</vt:lpstr>
      <vt:lpstr>Question</vt:lpstr>
      <vt:lpstr>Answer</vt:lpstr>
      <vt:lpstr>Presentation Systems</vt:lpstr>
      <vt:lpstr>Question</vt:lpstr>
      <vt:lpstr>Answer</vt:lpstr>
      <vt:lpstr>Multimedia</vt:lpstr>
      <vt:lpstr>Question</vt:lpstr>
      <vt:lpstr>Answer</vt:lpstr>
      <vt:lpstr>Computer Networks</vt:lpstr>
      <vt:lpstr>Question</vt:lpstr>
      <vt:lpstr>Answer</vt:lpstr>
      <vt:lpstr>Structure of Internet</vt:lpstr>
      <vt:lpstr>Question</vt:lpstr>
      <vt:lpstr>Answer</vt:lpstr>
      <vt:lpstr>Digital Communication</vt:lpstr>
      <vt:lpstr>Question</vt:lpstr>
      <vt:lpstr>Answer</vt:lpstr>
      <vt:lpstr>World Wide Web (WWW)</vt:lpstr>
      <vt:lpstr>Question</vt:lpstr>
      <vt:lpstr>Answer</vt:lpstr>
      <vt:lpstr>Web Design, HTML, CSS</vt:lpstr>
      <vt:lpstr>Question</vt:lpstr>
      <vt:lpstr>Answer</vt:lpstr>
      <vt:lpstr>Scripting Languages and JavaScript</vt:lpstr>
      <vt:lpstr>Question</vt:lpstr>
      <vt:lpstr>Answer</vt:lpstr>
      <vt:lpstr>IT Practice Test</vt:lpstr>
    </vt:vector>
  </TitlesOfParts>
  <Company>Telerik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Училищна софтуерна академия</dc:title>
  <dc:subject>Telerik Software Academy</dc:subject>
  <dc:creator>Svetlin Nakov</dc:creator>
  <cp:keywords>telerik software academy, school academy, училищна софтуерна академия, академия на Телерик за ученици, free courses for developers</cp:keywords>
  <cp:lastModifiedBy>denis</cp:lastModifiedBy>
  <cp:revision>697</cp:revision>
  <dcterms:created xsi:type="dcterms:W3CDTF">2007-12-08T16:03:35Z</dcterms:created>
  <dcterms:modified xsi:type="dcterms:W3CDTF">2013-11-24T18:02:10Z</dcterms:modified>
  <cp:category>software engineering</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